
<file path=[Content_Types].xml><?xml version="1.0" encoding="utf-8"?>
<Types xmlns="http://schemas.openxmlformats.org/package/2006/content-types">
  <Override PartName="/ppt/slideMasters/slideMaster3.xml" ContentType="application/vnd.openxmlformats-officedocument.presentationml.slideMaster+xml"/>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theme/theme4.xml" ContentType="application/vnd.openxmlformats-officedocument.them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slideLayouts/slideLayout25.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Default Extension="vml" ContentType="application/vnd.openxmlformats-officedocument.vmlDrawing"/>
  <Override PartName="/ppt/notesSlides/notesSlide8.xml" ContentType="application/vnd.openxmlformats-officedocument.presentationml.notesSlide+xml"/>
  <Default Extension="gif" ContentType="image/gif"/>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49" r:id="rId2"/>
    <p:sldMasterId id="2147483650" r:id="rId3"/>
  </p:sldMasterIdLst>
  <p:notesMasterIdLst>
    <p:notesMasterId r:id="rId43"/>
  </p:notesMasterIdLst>
  <p:sldIdLst>
    <p:sldId id="256" r:id="rId4"/>
    <p:sldId id="455" r:id="rId5"/>
    <p:sldId id="456" r:id="rId6"/>
    <p:sldId id="457" r:id="rId7"/>
    <p:sldId id="461" r:id="rId8"/>
    <p:sldId id="465" r:id="rId9"/>
    <p:sldId id="458" r:id="rId10"/>
    <p:sldId id="462" r:id="rId11"/>
    <p:sldId id="466" r:id="rId12"/>
    <p:sldId id="467" r:id="rId13"/>
    <p:sldId id="468" r:id="rId14"/>
    <p:sldId id="475" r:id="rId15"/>
    <p:sldId id="470" r:id="rId16"/>
    <p:sldId id="471" r:id="rId17"/>
    <p:sldId id="476" r:id="rId18"/>
    <p:sldId id="491" r:id="rId19"/>
    <p:sldId id="492" r:id="rId20"/>
    <p:sldId id="493" r:id="rId21"/>
    <p:sldId id="495" r:id="rId22"/>
    <p:sldId id="494" r:id="rId23"/>
    <p:sldId id="485" r:id="rId24"/>
    <p:sldId id="497" r:id="rId25"/>
    <p:sldId id="498" r:id="rId26"/>
    <p:sldId id="501" r:id="rId27"/>
    <p:sldId id="480" r:id="rId28"/>
    <p:sldId id="486" r:id="rId29"/>
    <p:sldId id="500" r:id="rId30"/>
    <p:sldId id="499" r:id="rId31"/>
    <p:sldId id="482" r:id="rId32"/>
    <p:sldId id="502" r:id="rId33"/>
    <p:sldId id="487" r:id="rId34"/>
    <p:sldId id="503" r:id="rId35"/>
    <p:sldId id="488" r:id="rId36"/>
    <p:sldId id="504" r:id="rId37"/>
    <p:sldId id="489" r:id="rId38"/>
    <p:sldId id="505" r:id="rId39"/>
    <p:sldId id="506" r:id="rId40"/>
    <p:sldId id="490" r:id="rId41"/>
    <p:sldId id="344" r:id="rId42"/>
  </p:sldIdLst>
  <p:sldSz cx="9144000" cy="6858000" type="screen4x3"/>
  <p:notesSz cx="6858000" cy="9144000"/>
  <p:defaultTextStyle>
    <a:defPPr>
      <a:defRPr lang="en-GB"/>
    </a:defPPr>
    <a:lvl1pPr algn="l" defTabSz="449263" rtl="0" eaLnBrk="0" fontAlgn="base" hangingPunct="0">
      <a:spcBef>
        <a:spcPct val="0"/>
      </a:spcBef>
      <a:spcAft>
        <a:spcPct val="0"/>
      </a:spcAft>
      <a:buClr>
        <a:srgbClr val="000000"/>
      </a:buClr>
      <a:buSzPct val="100000"/>
      <a:buFont typeface="Times New Roman" pitchFamily="16" charset="0"/>
      <a:defRPr kern="1200">
        <a:solidFill>
          <a:schemeClr val="bg1"/>
        </a:solidFill>
        <a:latin typeface="Arial" charset="0"/>
        <a:ea typeface="+mn-ea"/>
        <a:cs typeface="Arial" charset="0"/>
      </a:defRPr>
    </a:lvl1pPr>
    <a:lvl2pPr marL="742950" indent="-285750" algn="l" defTabSz="449263" rtl="0" eaLnBrk="0" fontAlgn="base" hangingPunct="0">
      <a:spcBef>
        <a:spcPct val="0"/>
      </a:spcBef>
      <a:spcAft>
        <a:spcPct val="0"/>
      </a:spcAft>
      <a:buClr>
        <a:srgbClr val="000000"/>
      </a:buClr>
      <a:buSzPct val="100000"/>
      <a:buFont typeface="Times New Roman" pitchFamily="16" charset="0"/>
      <a:defRPr kern="1200">
        <a:solidFill>
          <a:schemeClr val="bg1"/>
        </a:solidFill>
        <a:latin typeface="Arial" charset="0"/>
        <a:ea typeface="+mn-ea"/>
        <a:cs typeface="Arial" charset="0"/>
      </a:defRPr>
    </a:lvl2pPr>
    <a:lvl3pPr marL="1143000" indent="-228600" algn="l" defTabSz="449263" rtl="0" eaLnBrk="0" fontAlgn="base" hangingPunct="0">
      <a:spcBef>
        <a:spcPct val="0"/>
      </a:spcBef>
      <a:spcAft>
        <a:spcPct val="0"/>
      </a:spcAft>
      <a:buClr>
        <a:srgbClr val="000000"/>
      </a:buClr>
      <a:buSzPct val="100000"/>
      <a:buFont typeface="Times New Roman" pitchFamily="16" charset="0"/>
      <a:defRPr kern="1200">
        <a:solidFill>
          <a:schemeClr val="bg1"/>
        </a:solidFill>
        <a:latin typeface="Arial" charset="0"/>
        <a:ea typeface="+mn-ea"/>
        <a:cs typeface="Arial" charset="0"/>
      </a:defRPr>
    </a:lvl3pPr>
    <a:lvl4pPr marL="1600200" indent="-228600" algn="l" defTabSz="449263" rtl="0" eaLnBrk="0" fontAlgn="base" hangingPunct="0">
      <a:spcBef>
        <a:spcPct val="0"/>
      </a:spcBef>
      <a:spcAft>
        <a:spcPct val="0"/>
      </a:spcAft>
      <a:buClr>
        <a:srgbClr val="000000"/>
      </a:buClr>
      <a:buSzPct val="100000"/>
      <a:buFont typeface="Times New Roman" pitchFamily="16" charset="0"/>
      <a:defRPr kern="1200">
        <a:solidFill>
          <a:schemeClr val="bg1"/>
        </a:solidFill>
        <a:latin typeface="Arial" charset="0"/>
        <a:ea typeface="+mn-ea"/>
        <a:cs typeface="Arial" charset="0"/>
      </a:defRPr>
    </a:lvl4pPr>
    <a:lvl5pPr marL="2057400" indent="-228600" algn="l" defTabSz="449263" rtl="0" eaLnBrk="0" fontAlgn="base" hangingPunct="0">
      <a:spcBef>
        <a:spcPct val="0"/>
      </a:spcBef>
      <a:spcAft>
        <a:spcPct val="0"/>
      </a:spcAft>
      <a:buClr>
        <a:srgbClr val="000000"/>
      </a:buClr>
      <a:buSzPct val="100000"/>
      <a:buFont typeface="Times New Roman" pitchFamily="16" charset="0"/>
      <a:defRPr kern="1200">
        <a:solidFill>
          <a:schemeClr val="bg1"/>
        </a:solidFill>
        <a:latin typeface="Arial" charset="0"/>
        <a:ea typeface="+mn-ea"/>
        <a:cs typeface="Arial" charset="0"/>
      </a:defRPr>
    </a:lvl5pPr>
    <a:lvl6pPr marL="2286000" algn="l" defTabSz="914400" rtl="0" eaLnBrk="1" latinLnBrk="0" hangingPunct="1">
      <a:defRPr kern="1200">
        <a:solidFill>
          <a:schemeClr val="bg1"/>
        </a:solidFill>
        <a:latin typeface="Arial" charset="0"/>
        <a:ea typeface="+mn-ea"/>
        <a:cs typeface="Arial" charset="0"/>
      </a:defRPr>
    </a:lvl6pPr>
    <a:lvl7pPr marL="2743200" algn="l" defTabSz="914400" rtl="0" eaLnBrk="1" latinLnBrk="0" hangingPunct="1">
      <a:defRPr kern="1200">
        <a:solidFill>
          <a:schemeClr val="bg1"/>
        </a:solidFill>
        <a:latin typeface="Arial" charset="0"/>
        <a:ea typeface="+mn-ea"/>
        <a:cs typeface="Arial" charset="0"/>
      </a:defRPr>
    </a:lvl7pPr>
    <a:lvl8pPr marL="3200400" algn="l" defTabSz="914400" rtl="0" eaLnBrk="1" latinLnBrk="0" hangingPunct="1">
      <a:defRPr kern="1200">
        <a:solidFill>
          <a:schemeClr val="bg1"/>
        </a:solidFill>
        <a:latin typeface="Arial" charset="0"/>
        <a:ea typeface="+mn-ea"/>
        <a:cs typeface="Arial" charset="0"/>
      </a:defRPr>
    </a:lvl8pPr>
    <a:lvl9pPr marL="3657600" algn="l" defTabSz="914400" rtl="0" eaLnBrk="1" latinLnBrk="0" hangingPunct="1">
      <a:defRPr kern="1200">
        <a:solidFill>
          <a:schemeClr val="bg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showPr>
  <p:clrMru>
    <a:srgbClr val="0066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0" d="100"/>
          <a:sy n="80" d="100"/>
        </p:scale>
        <p:origin x="-1445" y="-72"/>
      </p:cViewPr>
      <p:guideLst>
        <p:guide orient="horz" pos="2160"/>
        <p:guide pos="2880"/>
      </p:guideLst>
    </p:cSldViewPr>
  </p:slideViewPr>
  <p:outlineViewPr>
    <p:cViewPr varScale="1">
      <p:scale>
        <a:sx n="170" d="200"/>
        <a:sy n="170" d="200"/>
      </p:scale>
      <p:origin x="-780" y="-84"/>
    </p:cViewPr>
  </p:outlineViewPr>
  <p:notesTextViewPr>
    <p:cViewPr>
      <p:scale>
        <a:sx n="100" d="100"/>
        <a:sy n="100" d="100"/>
      </p:scale>
      <p:origin x="0" y="0"/>
    </p:cViewPr>
  </p:notesTextViewPr>
  <p:notesViewPr>
    <p:cSldViewPr>
      <p:cViewPr varScale="1">
        <p:scale>
          <a:sx n="59" d="100"/>
          <a:sy n="59" d="100"/>
        </p:scale>
        <p:origin x="-1752" y="-72"/>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media/image1.jpeg>
</file>

<file path=ppt/media/image10.jpe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2.png>
</file>

<file path=ppt/media/image3.png>
</file>

<file path=ppt/media/image4.jpe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AutoShape 1"/>
          <p:cNvSpPr>
            <a:spLocks noChangeArrowheads="1"/>
          </p:cNvSpPr>
          <p:nvPr/>
        </p:nvSpPr>
        <p:spPr bwMode="auto">
          <a:xfrm>
            <a:off x="0" y="0"/>
            <a:ext cx="6858000" cy="9144000"/>
          </a:xfrm>
          <a:prstGeom prst="roundRect">
            <a:avLst>
              <a:gd name="adj" fmla="val 23"/>
            </a:avLst>
          </a:prstGeom>
          <a:solidFill>
            <a:srgbClr val="FFFFFF"/>
          </a:solidFill>
          <a:ln w="9360" cap="sq">
            <a:noFill/>
            <a:miter lim="800000"/>
            <a:headEnd/>
            <a:tailEnd/>
          </a:ln>
          <a:effectLst/>
        </p:spPr>
        <p:txBody>
          <a:bodyPr wrap="none" anchor="ctr"/>
          <a:lstStyle/>
          <a:p>
            <a:endParaRPr lang="en-US"/>
          </a:p>
        </p:txBody>
      </p:sp>
      <p:sp>
        <p:nvSpPr>
          <p:cNvPr id="4098" name="AutoShape 2"/>
          <p:cNvSpPr>
            <a:spLocks noChangeArrowheads="1"/>
          </p:cNvSpPr>
          <p:nvPr/>
        </p:nvSpPr>
        <p:spPr bwMode="auto">
          <a:xfrm>
            <a:off x="0" y="0"/>
            <a:ext cx="6858000" cy="9144000"/>
          </a:xfrm>
          <a:prstGeom prst="roundRect">
            <a:avLst>
              <a:gd name="adj" fmla="val 23"/>
            </a:avLst>
          </a:prstGeom>
          <a:solidFill>
            <a:srgbClr val="FFFFFF"/>
          </a:solidFill>
          <a:ln w="9525" cap="flat">
            <a:noFill/>
            <a:round/>
            <a:headEnd/>
            <a:tailEnd/>
          </a:ln>
          <a:effectLst/>
        </p:spPr>
        <p:txBody>
          <a:bodyPr wrap="none" anchor="ctr"/>
          <a:lstStyle/>
          <a:p>
            <a:endParaRPr lang="en-US"/>
          </a:p>
        </p:txBody>
      </p:sp>
      <p:sp>
        <p:nvSpPr>
          <p:cNvPr id="4099" name="AutoShape 3"/>
          <p:cNvSpPr>
            <a:spLocks noChangeArrowheads="1"/>
          </p:cNvSpPr>
          <p:nvPr/>
        </p:nvSpPr>
        <p:spPr bwMode="auto">
          <a:xfrm>
            <a:off x="0" y="0"/>
            <a:ext cx="6858000" cy="9144000"/>
          </a:xfrm>
          <a:prstGeom prst="roundRect">
            <a:avLst>
              <a:gd name="adj" fmla="val 23"/>
            </a:avLst>
          </a:prstGeom>
          <a:solidFill>
            <a:srgbClr val="FFFFFF"/>
          </a:solidFill>
          <a:ln w="9525" cap="flat">
            <a:noFill/>
            <a:round/>
            <a:headEnd/>
            <a:tailEnd/>
          </a:ln>
          <a:effectLst/>
        </p:spPr>
        <p:txBody>
          <a:bodyPr wrap="none" anchor="ctr"/>
          <a:lstStyle/>
          <a:p>
            <a:endParaRPr lang="en-US"/>
          </a:p>
        </p:txBody>
      </p:sp>
      <p:sp>
        <p:nvSpPr>
          <p:cNvPr id="4100" name="AutoShape 4"/>
          <p:cNvSpPr>
            <a:spLocks noChangeArrowheads="1"/>
          </p:cNvSpPr>
          <p:nvPr/>
        </p:nvSpPr>
        <p:spPr bwMode="auto">
          <a:xfrm>
            <a:off x="0" y="0"/>
            <a:ext cx="6858000" cy="9144000"/>
          </a:xfrm>
          <a:prstGeom prst="roundRect">
            <a:avLst>
              <a:gd name="adj" fmla="val 23"/>
            </a:avLst>
          </a:prstGeom>
          <a:solidFill>
            <a:srgbClr val="FFFFFF"/>
          </a:solidFill>
          <a:ln w="9525" cap="flat">
            <a:noFill/>
            <a:round/>
            <a:headEnd/>
            <a:tailEnd/>
          </a:ln>
          <a:effectLst/>
        </p:spPr>
        <p:txBody>
          <a:bodyPr wrap="none" anchor="ctr"/>
          <a:lstStyle/>
          <a:p>
            <a:endParaRPr lang="en-US"/>
          </a:p>
        </p:txBody>
      </p:sp>
      <p:sp>
        <p:nvSpPr>
          <p:cNvPr id="4101" name="AutoShape 5"/>
          <p:cNvSpPr>
            <a:spLocks noChangeArrowheads="1"/>
          </p:cNvSpPr>
          <p:nvPr/>
        </p:nvSpPr>
        <p:spPr bwMode="auto">
          <a:xfrm>
            <a:off x="0" y="0"/>
            <a:ext cx="6858000" cy="9144000"/>
          </a:xfrm>
          <a:prstGeom prst="roundRect">
            <a:avLst>
              <a:gd name="adj" fmla="val 23"/>
            </a:avLst>
          </a:prstGeom>
          <a:solidFill>
            <a:srgbClr val="FFFFFF"/>
          </a:solidFill>
          <a:ln w="9525" cap="flat">
            <a:noFill/>
            <a:round/>
            <a:headEnd/>
            <a:tailEnd/>
          </a:ln>
          <a:effectLst/>
        </p:spPr>
        <p:txBody>
          <a:bodyPr wrap="none" anchor="ctr"/>
          <a:lstStyle/>
          <a:p>
            <a:endParaRPr lang="en-US"/>
          </a:p>
        </p:txBody>
      </p:sp>
      <p:sp>
        <p:nvSpPr>
          <p:cNvPr id="4102" name="AutoShape 6"/>
          <p:cNvSpPr>
            <a:spLocks noChangeArrowheads="1"/>
          </p:cNvSpPr>
          <p:nvPr/>
        </p:nvSpPr>
        <p:spPr bwMode="auto">
          <a:xfrm>
            <a:off x="0" y="0"/>
            <a:ext cx="6858000" cy="9144000"/>
          </a:xfrm>
          <a:prstGeom prst="roundRect">
            <a:avLst>
              <a:gd name="adj" fmla="val 23"/>
            </a:avLst>
          </a:prstGeom>
          <a:solidFill>
            <a:srgbClr val="FFFFFF"/>
          </a:solidFill>
          <a:ln w="9525" cap="flat">
            <a:noFill/>
            <a:round/>
            <a:headEnd/>
            <a:tailEnd/>
          </a:ln>
          <a:effectLst/>
        </p:spPr>
        <p:txBody>
          <a:bodyPr wrap="none" anchor="ctr"/>
          <a:lstStyle/>
          <a:p>
            <a:endParaRPr lang="en-US"/>
          </a:p>
        </p:txBody>
      </p:sp>
      <p:sp>
        <p:nvSpPr>
          <p:cNvPr id="4103" name="AutoShape 7"/>
          <p:cNvSpPr>
            <a:spLocks noChangeArrowheads="1"/>
          </p:cNvSpPr>
          <p:nvPr/>
        </p:nvSpPr>
        <p:spPr bwMode="auto">
          <a:xfrm>
            <a:off x="0" y="0"/>
            <a:ext cx="6858000" cy="9144000"/>
          </a:xfrm>
          <a:prstGeom prst="roundRect">
            <a:avLst>
              <a:gd name="adj" fmla="val 23"/>
            </a:avLst>
          </a:prstGeom>
          <a:solidFill>
            <a:srgbClr val="FFFFFF"/>
          </a:solidFill>
          <a:ln w="9525" cap="flat">
            <a:noFill/>
            <a:round/>
            <a:headEnd/>
            <a:tailEnd/>
          </a:ln>
          <a:effectLst/>
        </p:spPr>
        <p:txBody>
          <a:bodyPr wrap="none" anchor="ctr"/>
          <a:lstStyle/>
          <a:p>
            <a:endParaRPr lang="en-US"/>
          </a:p>
        </p:txBody>
      </p:sp>
      <p:sp>
        <p:nvSpPr>
          <p:cNvPr id="4104" name="Rectangle 8"/>
          <p:cNvSpPr>
            <a:spLocks noGrp="1" noRot="1" noChangeAspect="1" noChangeArrowheads="1"/>
          </p:cNvSpPr>
          <p:nvPr>
            <p:ph type="sldImg"/>
          </p:nvPr>
        </p:nvSpPr>
        <p:spPr bwMode="auto">
          <a:xfrm>
            <a:off x="-11798300" y="-11796713"/>
            <a:ext cx="11787187" cy="12480926"/>
          </a:xfrm>
          <a:prstGeom prst="rect">
            <a:avLst/>
          </a:prstGeom>
          <a:noFill/>
          <a:ln w="9525" cap="flat">
            <a:noFill/>
            <a:round/>
            <a:headEnd/>
            <a:tailEnd/>
          </a:ln>
          <a:effectLst/>
        </p:spPr>
      </p:sp>
      <p:sp>
        <p:nvSpPr>
          <p:cNvPr id="4105" name="Rectangle 9"/>
          <p:cNvSpPr>
            <a:spLocks noGrp="1" noChangeArrowheads="1"/>
          </p:cNvSpPr>
          <p:nvPr>
            <p:ph type="body"/>
          </p:nvPr>
        </p:nvSpPr>
        <p:spPr bwMode="auto">
          <a:xfrm>
            <a:off x="685800" y="4343400"/>
            <a:ext cx="5473700" cy="4102100"/>
          </a:xfrm>
          <a:prstGeom prst="rect">
            <a:avLst/>
          </a:prstGeom>
          <a:noFill/>
          <a:ln w="9525" cap="flat">
            <a:noFill/>
            <a:round/>
            <a:headEnd/>
            <a:tailEnd/>
          </a:ln>
          <a:effectLst/>
        </p:spPr>
        <p:txBody>
          <a:bodyPr vert="horz" wrap="square" lIns="0" tIns="0" rIns="0" bIns="0" numCol="1" anchor="t" anchorCtr="0" compatLnSpc="1">
            <a:prstTxWarp prst="textNoShape">
              <a:avLst/>
            </a:prstTxWarp>
          </a:bodyPr>
          <a:lstStyle/>
          <a:p>
            <a:pPr lvl="0"/>
            <a:endParaRPr lang="en-US" smtClean="0"/>
          </a:p>
        </p:txBody>
      </p:sp>
    </p:spTree>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pitchFamily="16" charset="0"/>
      <a:defRPr sz="1200" kern="1200">
        <a:solidFill>
          <a:srgbClr val="000000"/>
        </a:solidFill>
        <a:latin typeface="Times New Roman" pitchFamily="16" charset="0"/>
        <a:ea typeface="+mn-ea"/>
        <a:cs typeface="+mn-cs"/>
      </a:defRPr>
    </a:lvl1pPr>
    <a:lvl2pPr marL="742950" indent="-285750" algn="l" defTabSz="449263" rtl="0" eaLnBrk="0" fontAlgn="base" hangingPunct="0">
      <a:spcBef>
        <a:spcPct val="30000"/>
      </a:spcBef>
      <a:spcAft>
        <a:spcPct val="0"/>
      </a:spcAft>
      <a:buClr>
        <a:srgbClr val="000000"/>
      </a:buClr>
      <a:buSzPct val="100000"/>
      <a:buFont typeface="Times New Roman" pitchFamily="16" charset="0"/>
      <a:defRPr sz="1200" kern="1200">
        <a:solidFill>
          <a:srgbClr val="000000"/>
        </a:solidFill>
        <a:latin typeface="Times New Roman" pitchFamily="16" charset="0"/>
        <a:ea typeface="+mn-ea"/>
        <a:cs typeface="+mn-cs"/>
      </a:defRPr>
    </a:lvl2pPr>
    <a:lvl3pPr marL="1143000" indent="-228600" algn="l" defTabSz="449263" rtl="0" eaLnBrk="0" fontAlgn="base" hangingPunct="0">
      <a:spcBef>
        <a:spcPct val="30000"/>
      </a:spcBef>
      <a:spcAft>
        <a:spcPct val="0"/>
      </a:spcAft>
      <a:buClr>
        <a:srgbClr val="000000"/>
      </a:buClr>
      <a:buSzPct val="100000"/>
      <a:buFont typeface="Times New Roman" pitchFamily="16" charset="0"/>
      <a:defRPr sz="1200" kern="1200">
        <a:solidFill>
          <a:srgbClr val="000000"/>
        </a:solidFill>
        <a:latin typeface="Times New Roman" pitchFamily="16" charset="0"/>
        <a:ea typeface="+mn-ea"/>
        <a:cs typeface="+mn-cs"/>
      </a:defRPr>
    </a:lvl3pPr>
    <a:lvl4pPr marL="1600200" indent="-228600" algn="l" defTabSz="449263" rtl="0" eaLnBrk="0" fontAlgn="base" hangingPunct="0">
      <a:spcBef>
        <a:spcPct val="30000"/>
      </a:spcBef>
      <a:spcAft>
        <a:spcPct val="0"/>
      </a:spcAft>
      <a:buClr>
        <a:srgbClr val="000000"/>
      </a:buClr>
      <a:buSzPct val="100000"/>
      <a:buFont typeface="Times New Roman" pitchFamily="16" charset="0"/>
      <a:defRPr sz="1200" kern="1200">
        <a:solidFill>
          <a:srgbClr val="000000"/>
        </a:solidFill>
        <a:latin typeface="Times New Roman" pitchFamily="16" charset="0"/>
        <a:ea typeface="+mn-ea"/>
        <a:cs typeface="+mn-cs"/>
      </a:defRPr>
    </a:lvl4pPr>
    <a:lvl5pPr marL="2057400" indent="-228600" algn="l" defTabSz="449263" rtl="0" eaLnBrk="0" fontAlgn="base" hangingPunct="0">
      <a:spcBef>
        <a:spcPct val="30000"/>
      </a:spcBef>
      <a:spcAft>
        <a:spcPct val="0"/>
      </a:spcAft>
      <a:buClr>
        <a:srgbClr val="000000"/>
      </a:buClr>
      <a:buSzPct val="100000"/>
      <a:buFont typeface="Times New Roman" pitchFamily="16" charset="0"/>
      <a:defRPr sz="1200" kern="1200">
        <a:solidFill>
          <a:srgbClr val="000000"/>
        </a:solidFill>
        <a:latin typeface="Times New Roman" pitchFamily="16"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4209" name="Rectangle 1"/>
          <p:cNvSpPr txBox="1">
            <a:spLocks noGrp="1" noRot="1" noChangeAspect="1" noChangeArrowheads="1"/>
          </p:cNvSpPr>
          <p:nvPr>
            <p:ph type="sldImg"/>
          </p:nvPr>
        </p:nvSpPr>
        <p:spPr bwMode="auto">
          <a:xfrm>
            <a:off x="1143000" y="695325"/>
            <a:ext cx="4572000" cy="3429000"/>
          </a:xfrm>
          <a:prstGeom prst="rect">
            <a:avLst/>
          </a:prstGeom>
          <a:solidFill>
            <a:srgbClr val="FFFFFF"/>
          </a:solidFill>
          <a:ln>
            <a:solidFill>
              <a:srgbClr val="000000"/>
            </a:solidFill>
            <a:miter lim="800000"/>
            <a:headEnd/>
            <a:tailEnd/>
          </a:ln>
        </p:spPr>
      </p:sp>
      <p:sp>
        <p:nvSpPr>
          <p:cNvPr id="9421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16</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17</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18</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19</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20</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21</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22</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23</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24</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26</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E9CD9F77-5E4E-4F8A-B6E6-FBCBC47FC419}" type="slidenum">
              <a:rPr lang="en-IN"/>
              <a:pPr/>
              <a:t>2</a:t>
            </a:fld>
            <a:endParaRPr lang="en-IN"/>
          </a:p>
        </p:txBody>
      </p:sp>
      <p:sp>
        <p:nvSpPr>
          <p:cNvPr id="10241"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0242"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27</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28</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30</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31</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32</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33</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p:nvPr>
        </p:nvSpPr>
        <p:spPr>
          <a:xfrm>
            <a:off x="3884613" y="8685213"/>
            <a:ext cx="2971800" cy="457200"/>
          </a:xfrm>
          <a:prstGeom prst="rect">
            <a:avLst/>
          </a:prstGeom>
          <a:ln/>
        </p:spPr>
        <p:txBody>
          <a:bodyPr/>
          <a:lstStyle/>
          <a:p>
            <a:fld id="{0CDC6200-3447-4102-9983-7C0808B7D988}" type="slidenum">
              <a:rPr lang="en-US"/>
              <a:pPr/>
              <a:t>34</a:t>
            </a:fld>
            <a:endParaRPr lang="en-US"/>
          </a:p>
        </p:txBody>
      </p:sp>
      <p:sp>
        <p:nvSpPr>
          <p:cNvPr id="58369" name="Rectangle 1"/>
          <p:cNvSpPr txBox="1">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txBox="1">
            <a:spLocks noGrp="1" noChangeArrowheads="1"/>
          </p:cNvSpPr>
          <p:nvPr>
            <p:ph type="body" idx="1"/>
          </p:nvPr>
        </p:nvSpPr>
        <p:spPr bwMode="auto">
          <a:xfrm>
            <a:off x="685800" y="4343400"/>
            <a:ext cx="5486400" cy="4114800"/>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E9CD9F77-5E4E-4F8A-B6E6-FBCBC47FC419}" type="slidenum">
              <a:rPr lang="en-IN"/>
              <a:pPr/>
              <a:t>35</a:t>
            </a:fld>
            <a:endParaRPr lang="en-IN"/>
          </a:p>
        </p:txBody>
      </p:sp>
      <p:sp>
        <p:nvSpPr>
          <p:cNvPr id="10241"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0242"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E9CD9F77-5E4E-4F8A-B6E6-FBCBC47FC419}" type="slidenum">
              <a:rPr lang="en-IN"/>
              <a:pPr/>
              <a:t>36</a:t>
            </a:fld>
            <a:endParaRPr lang="en-IN"/>
          </a:p>
        </p:txBody>
      </p:sp>
      <p:sp>
        <p:nvSpPr>
          <p:cNvPr id="10241"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0242"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E9CD9F77-5E4E-4F8A-B6E6-FBCBC47FC419}" type="slidenum">
              <a:rPr lang="en-IN"/>
              <a:pPr/>
              <a:t>37</a:t>
            </a:fld>
            <a:endParaRPr lang="en-IN"/>
          </a:p>
        </p:txBody>
      </p:sp>
      <p:sp>
        <p:nvSpPr>
          <p:cNvPr id="10241"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0242"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F6ED5603-DD49-4B9A-BCEA-8342F3AF2861}" type="slidenum">
              <a:rPr lang="en-IN"/>
              <a:pPr/>
              <a:t>3</a:t>
            </a:fld>
            <a:endParaRPr lang="en-IN"/>
          </a:p>
        </p:txBody>
      </p:sp>
      <p:sp>
        <p:nvSpPr>
          <p:cNvPr id="11265"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1266"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E9CD9F77-5E4E-4F8A-B6E6-FBCBC47FC419}" type="slidenum">
              <a:rPr lang="en-IN"/>
              <a:pPr/>
              <a:t>38</a:t>
            </a:fld>
            <a:endParaRPr lang="en-IN"/>
          </a:p>
        </p:txBody>
      </p:sp>
      <p:sp>
        <p:nvSpPr>
          <p:cNvPr id="10241"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0242"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F6ED5603-DD49-4B9A-BCEA-8342F3AF2861}" type="slidenum">
              <a:rPr lang="en-IN"/>
              <a:pPr/>
              <a:t>4</a:t>
            </a:fld>
            <a:endParaRPr lang="en-IN"/>
          </a:p>
        </p:txBody>
      </p:sp>
      <p:sp>
        <p:nvSpPr>
          <p:cNvPr id="11265"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1266"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F6ED5603-DD49-4B9A-BCEA-8342F3AF2861}" type="slidenum">
              <a:rPr lang="en-IN"/>
              <a:pPr/>
              <a:t>6</a:t>
            </a:fld>
            <a:endParaRPr lang="en-IN"/>
          </a:p>
        </p:txBody>
      </p:sp>
      <p:sp>
        <p:nvSpPr>
          <p:cNvPr id="11265"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1266"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F6ED5603-DD49-4B9A-BCEA-8342F3AF2861}" type="slidenum">
              <a:rPr lang="en-IN"/>
              <a:pPr/>
              <a:t>9</a:t>
            </a:fld>
            <a:endParaRPr lang="en-IN"/>
          </a:p>
        </p:txBody>
      </p:sp>
      <p:sp>
        <p:nvSpPr>
          <p:cNvPr id="11265"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1266"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F6ED5603-DD49-4B9A-BCEA-8342F3AF2861}" type="slidenum">
              <a:rPr lang="en-IN"/>
              <a:pPr/>
              <a:t>10</a:t>
            </a:fld>
            <a:endParaRPr lang="en-IN"/>
          </a:p>
        </p:txBody>
      </p:sp>
      <p:sp>
        <p:nvSpPr>
          <p:cNvPr id="11265"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1266"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F6ED5603-DD49-4B9A-BCEA-8342F3AF2861}" type="slidenum">
              <a:rPr lang="en-IN"/>
              <a:pPr/>
              <a:t>11</a:t>
            </a:fld>
            <a:endParaRPr lang="en-IN"/>
          </a:p>
        </p:txBody>
      </p:sp>
      <p:sp>
        <p:nvSpPr>
          <p:cNvPr id="11265"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1266"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10"/>
          <p:cNvSpPr>
            <a:spLocks noGrp="1" noChangeArrowheads="1"/>
          </p:cNvSpPr>
          <p:nvPr>
            <p:ph type="sldNum"/>
          </p:nvPr>
        </p:nvSpPr>
        <p:spPr>
          <a:xfrm>
            <a:off x="3884613" y="8685213"/>
            <a:ext cx="2971800" cy="457200"/>
          </a:xfrm>
          <a:prstGeom prst="rect">
            <a:avLst/>
          </a:prstGeom>
          <a:ln/>
        </p:spPr>
        <p:txBody>
          <a:bodyPr/>
          <a:lstStyle/>
          <a:p>
            <a:fld id="{F6ED5603-DD49-4B9A-BCEA-8342F3AF2861}" type="slidenum">
              <a:rPr lang="en-IN"/>
              <a:pPr/>
              <a:t>12</a:t>
            </a:fld>
            <a:endParaRPr lang="en-IN"/>
          </a:p>
        </p:txBody>
      </p:sp>
      <p:sp>
        <p:nvSpPr>
          <p:cNvPr id="11265" name="Rectangle 1"/>
          <p:cNvSpPr txBox="1">
            <a:spLocks noGrp="1" noRot="1" noChangeAspect="1" noChangeArrowheads="1"/>
          </p:cNvSpPr>
          <p:nvPr>
            <p:ph type="sldImg"/>
          </p:nvPr>
        </p:nvSpPr>
        <p:spPr bwMode="auto">
          <a:xfrm>
            <a:off x="1108075" y="812800"/>
            <a:ext cx="5341938" cy="4006850"/>
          </a:xfrm>
          <a:prstGeom prst="rect">
            <a:avLst/>
          </a:prstGeom>
          <a:solidFill>
            <a:srgbClr val="FFFFFF"/>
          </a:solidFill>
          <a:ln>
            <a:solidFill>
              <a:srgbClr val="000000"/>
            </a:solidFill>
            <a:miter lim="800000"/>
            <a:headEnd/>
            <a:tailEnd/>
          </a:ln>
        </p:spPr>
      </p:sp>
      <p:sp>
        <p:nvSpPr>
          <p:cNvPr id="11266" name="Rectangle 2"/>
          <p:cNvSpPr txBox="1">
            <a:spLocks noGrp="1" noChangeArrowheads="1"/>
          </p:cNvSpPr>
          <p:nvPr>
            <p:ph type="body" idx="1"/>
          </p:nvPr>
        </p:nvSpPr>
        <p:spPr bwMode="auto">
          <a:xfrm>
            <a:off x="755650" y="5078413"/>
            <a:ext cx="6046788" cy="4810125"/>
          </a:xfrm>
          <a:prstGeom prst="rect">
            <a:avLst/>
          </a:prstGeom>
          <a:noFill/>
          <a:ln cap="flat">
            <a:round/>
            <a:headEnd/>
            <a:tailEnd/>
          </a:ln>
        </p:spPr>
        <p:txBody>
          <a:bodyPr wrap="none" anchor="ct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idx="10"/>
          </p:nvPr>
        </p:nvSpPr>
        <p:spPr/>
        <p:txBody>
          <a:bodyPr/>
          <a:lstStyle>
            <a:lvl1pPr>
              <a:defRPr/>
            </a:lvl1pPr>
          </a:lstStyle>
          <a:p>
            <a:endParaRPr lang="en-US"/>
          </a:p>
        </p:txBody>
      </p:sp>
      <p:sp>
        <p:nvSpPr>
          <p:cNvPr id="5" name="Slide Number Placeholder 4"/>
          <p:cNvSpPr>
            <a:spLocks noGrp="1"/>
          </p:cNvSpPr>
          <p:nvPr>
            <p:ph type="sldNum" idx="11"/>
          </p:nvPr>
        </p:nvSpPr>
        <p:spPr/>
        <p:txBody>
          <a:bodyPr/>
          <a:lstStyle>
            <a:lvl1pPr>
              <a:defRPr/>
            </a:lvl1pPr>
          </a:lstStyle>
          <a:p>
            <a:fld id="{C598D878-5653-490C-A130-E5B260FDAB0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US"/>
          </a:p>
        </p:txBody>
      </p:sp>
      <p:sp>
        <p:nvSpPr>
          <p:cNvPr id="5" name="Slide Number Placeholder 4"/>
          <p:cNvSpPr>
            <a:spLocks noGrp="1"/>
          </p:cNvSpPr>
          <p:nvPr>
            <p:ph type="sldNum" idx="11"/>
          </p:nvPr>
        </p:nvSpPr>
        <p:spPr/>
        <p:txBody>
          <a:bodyPr/>
          <a:lstStyle>
            <a:lvl1pPr>
              <a:defRPr/>
            </a:lvl1pPr>
          </a:lstStyle>
          <a:p>
            <a:fld id="{27421EAA-7378-418A-96C4-2FC296A7E319}"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9875" y="274638"/>
            <a:ext cx="2054225" cy="58388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0275" cy="58388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US"/>
          </a:p>
        </p:txBody>
      </p:sp>
      <p:sp>
        <p:nvSpPr>
          <p:cNvPr id="5" name="Slide Number Placeholder 4"/>
          <p:cNvSpPr>
            <a:spLocks noGrp="1"/>
          </p:cNvSpPr>
          <p:nvPr>
            <p:ph type="sldNum" idx="11"/>
          </p:nvPr>
        </p:nvSpPr>
        <p:spPr/>
        <p:txBody>
          <a:bodyPr/>
          <a:lstStyle>
            <a:lvl1pPr>
              <a:defRPr/>
            </a:lvl1pPr>
          </a:lstStyle>
          <a:p>
            <a:fld id="{B56FF1D4-D8E4-43D3-8CB6-6B3AE862B234}"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2250" cy="45132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1850" y="1600200"/>
            <a:ext cx="4032250" cy="45132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US"/>
          </a:p>
        </p:txBody>
      </p:sp>
      <p:sp>
        <p:nvSpPr>
          <p:cNvPr id="5" name="Slide Number Placeholder 4"/>
          <p:cNvSpPr>
            <a:spLocks noGrp="1"/>
          </p:cNvSpPr>
          <p:nvPr>
            <p:ph type="sldNum" idx="11"/>
          </p:nvPr>
        </p:nvSpPr>
        <p:spPr/>
        <p:txBody>
          <a:bodyPr/>
          <a:lstStyle>
            <a:lvl1pPr>
              <a:defRPr/>
            </a:lvl1pPr>
          </a:lstStyle>
          <a:p>
            <a:fld id="{C5F335A9-12A0-4C04-89A2-ED87C8EFBA48}" type="slidenum">
              <a:rPr lang="en-US"/>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9875" y="274638"/>
            <a:ext cx="2054225" cy="58388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0275" cy="58388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2250" cy="45132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1850" y="1600200"/>
            <a:ext cx="4032250" cy="45132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idx="10"/>
          </p:nvPr>
        </p:nvSpPr>
        <p:spPr/>
        <p:txBody>
          <a:bodyPr/>
          <a:lstStyle>
            <a:lvl1pPr>
              <a:defRPr/>
            </a:lvl1pPr>
          </a:lstStyle>
          <a:p>
            <a:endParaRPr lang="en-US"/>
          </a:p>
        </p:txBody>
      </p:sp>
      <p:sp>
        <p:nvSpPr>
          <p:cNvPr id="5" name="Slide Number Placeholder 4"/>
          <p:cNvSpPr>
            <a:spLocks noGrp="1"/>
          </p:cNvSpPr>
          <p:nvPr>
            <p:ph type="sldNum" idx="11"/>
          </p:nvPr>
        </p:nvSpPr>
        <p:spPr/>
        <p:txBody>
          <a:bodyPr/>
          <a:lstStyle>
            <a:lvl1pPr>
              <a:defRPr/>
            </a:lvl1pPr>
          </a:lstStyle>
          <a:p>
            <a:fld id="{276B4414-124F-4773-8A49-90CDC1A58223}" type="slidenum">
              <a:rPr lang="en-US"/>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9875" y="274638"/>
            <a:ext cx="2054225" cy="58388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0275" cy="58388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2250" cy="45132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1850" y="1600200"/>
            <a:ext cx="4032250" cy="45132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idx="10"/>
          </p:nvPr>
        </p:nvSpPr>
        <p:spPr/>
        <p:txBody>
          <a:bodyPr/>
          <a:lstStyle>
            <a:lvl1pPr>
              <a:defRPr/>
            </a:lvl1pPr>
          </a:lstStyle>
          <a:p>
            <a:endParaRPr lang="en-US"/>
          </a:p>
        </p:txBody>
      </p:sp>
      <p:sp>
        <p:nvSpPr>
          <p:cNvPr id="6" name="Slide Number Placeholder 5"/>
          <p:cNvSpPr>
            <a:spLocks noGrp="1"/>
          </p:cNvSpPr>
          <p:nvPr>
            <p:ph type="sldNum" idx="11"/>
          </p:nvPr>
        </p:nvSpPr>
        <p:spPr/>
        <p:txBody>
          <a:bodyPr/>
          <a:lstStyle>
            <a:lvl1pPr>
              <a:defRPr/>
            </a:lvl1pPr>
          </a:lstStyle>
          <a:p>
            <a:fld id="{FB94B631-A5CD-445F-A520-715181822597}"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idx="10"/>
          </p:nvPr>
        </p:nvSpPr>
        <p:spPr/>
        <p:txBody>
          <a:bodyPr/>
          <a:lstStyle>
            <a:lvl1pPr>
              <a:defRPr/>
            </a:lvl1pPr>
          </a:lstStyle>
          <a:p>
            <a:endParaRPr lang="en-US"/>
          </a:p>
        </p:txBody>
      </p:sp>
      <p:sp>
        <p:nvSpPr>
          <p:cNvPr id="8" name="Slide Number Placeholder 7"/>
          <p:cNvSpPr>
            <a:spLocks noGrp="1"/>
          </p:cNvSpPr>
          <p:nvPr>
            <p:ph type="sldNum" idx="11"/>
          </p:nvPr>
        </p:nvSpPr>
        <p:spPr/>
        <p:txBody>
          <a:bodyPr/>
          <a:lstStyle>
            <a:lvl1pPr>
              <a:defRPr/>
            </a:lvl1pPr>
          </a:lstStyle>
          <a:p>
            <a:fld id="{1687D536-CCE3-4B97-8233-30130083D6E3}"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idx="10"/>
          </p:nvPr>
        </p:nvSpPr>
        <p:spPr/>
        <p:txBody>
          <a:bodyPr/>
          <a:lstStyle>
            <a:lvl1pPr>
              <a:defRPr/>
            </a:lvl1pPr>
          </a:lstStyle>
          <a:p>
            <a:endParaRPr lang="en-US"/>
          </a:p>
        </p:txBody>
      </p:sp>
      <p:sp>
        <p:nvSpPr>
          <p:cNvPr id="4" name="Slide Number Placeholder 3"/>
          <p:cNvSpPr>
            <a:spLocks noGrp="1"/>
          </p:cNvSpPr>
          <p:nvPr>
            <p:ph type="sldNum" idx="11"/>
          </p:nvPr>
        </p:nvSpPr>
        <p:spPr/>
        <p:txBody>
          <a:bodyPr/>
          <a:lstStyle>
            <a:lvl1pPr>
              <a:defRPr/>
            </a:lvl1pPr>
          </a:lstStyle>
          <a:p>
            <a:fld id="{A3EB25C4-31F9-4CC2-A69D-58A64B0F571E}"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idx="10"/>
          </p:nvPr>
        </p:nvSpPr>
        <p:spPr/>
        <p:txBody>
          <a:bodyPr/>
          <a:lstStyle>
            <a:lvl1pPr>
              <a:defRPr/>
            </a:lvl1pPr>
          </a:lstStyle>
          <a:p>
            <a:endParaRPr lang="en-US"/>
          </a:p>
        </p:txBody>
      </p:sp>
      <p:sp>
        <p:nvSpPr>
          <p:cNvPr id="3" name="Slide Number Placeholder 2"/>
          <p:cNvSpPr>
            <a:spLocks noGrp="1"/>
          </p:cNvSpPr>
          <p:nvPr>
            <p:ph type="sldNum" idx="11"/>
          </p:nvPr>
        </p:nvSpPr>
        <p:spPr/>
        <p:txBody>
          <a:bodyPr/>
          <a:lstStyle>
            <a:lvl1pPr>
              <a:defRPr/>
            </a:lvl1pPr>
          </a:lstStyle>
          <a:p>
            <a:fld id="{A5AD1E76-1345-4BE3-86B3-E5890811B7C3}"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idx="10"/>
          </p:nvPr>
        </p:nvSpPr>
        <p:spPr/>
        <p:txBody>
          <a:bodyPr/>
          <a:lstStyle>
            <a:lvl1pPr>
              <a:defRPr/>
            </a:lvl1pPr>
          </a:lstStyle>
          <a:p>
            <a:endParaRPr lang="en-US"/>
          </a:p>
        </p:txBody>
      </p:sp>
      <p:sp>
        <p:nvSpPr>
          <p:cNvPr id="6" name="Slide Number Placeholder 5"/>
          <p:cNvSpPr>
            <a:spLocks noGrp="1"/>
          </p:cNvSpPr>
          <p:nvPr>
            <p:ph type="sldNum" idx="11"/>
          </p:nvPr>
        </p:nvSpPr>
        <p:spPr/>
        <p:txBody>
          <a:bodyPr/>
          <a:lstStyle>
            <a:lvl1pPr>
              <a:defRPr/>
            </a:lvl1pPr>
          </a:lstStyle>
          <a:p>
            <a:fld id="{E4947898-CB3A-45FA-8F8C-0245D3506071}"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idx="10"/>
          </p:nvPr>
        </p:nvSpPr>
        <p:spPr/>
        <p:txBody>
          <a:bodyPr/>
          <a:lstStyle>
            <a:lvl1pPr>
              <a:defRPr/>
            </a:lvl1pPr>
          </a:lstStyle>
          <a:p>
            <a:endParaRPr lang="en-US"/>
          </a:p>
        </p:txBody>
      </p:sp>
      <p:sp>
        <p:nvSpPr>
          <p:cNvPr id="6" name="Slide Number Placeholder 5"/>
          <p:cNvSpPr>
            <a:spLocks noGrp="1"/>
          </p:cNvSpPr>
          <p:nvPr>
            <p:ph type="sldNum" idx="11"/>
          </p:nvPr>
        </p:nvSpPr>
        <p:spPr/>
        <p:txBody>
          <a:bodyPr/>
          <a:lstStyle>
            <a:lvl1pPr>
              <a:defRPr/>
            </a:lvl1pPr>
          </a:lstStyle>
          <a:p>
            <a:fld id="{A2E62E87-53E3-4A8C-B3F1-B730D0D6B855}"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F1DE"/>
        </a:solidFill>
        <a:effectLst/>
      </p:bgPr>
    </p:bg>
    <p:spTree>
      <p:nvGrpSpPr>
        <p:cNvPr id="1" name=""/>
        <p:cNvGrpSpPr/>
        <p:nvPr/>
      </p:nvGrpSpPr>
      <p:grpSpPr>
        <a:xfrm>
          <a:off x="0" y="0"/>
          <a:ext cx="0" cy="0"/>
          <a:chOff x="0" y="0"/>
          <a:chExt cx="0" cy="0"/>
        </a:xfrm>
      </p:grpSpPr>
      <p:sp>
        <p:nvSpPr>
          <p:cNvPr id="1025" name="Rectangle 1"/>
          <p:cNvSpPr>
            <a:spLocks noChangeArrowheads="1"/>
          </p:cNvSpPr>
          <p:nvPr/>
        </p:nvSpPr>
        <p:spPr bwMode="auto">
          <a:xfrm>
            <a:off x="0" y="0"/>
            <a:ext cx="9144000" cy="1484313"/>
          </a:xfrm>
          <a:prstGeom prst="rect">
            <a:avLst/>
          </a:prstGeom>
          <a:solidFill>
            <a:srgbClr val="003E07"/>
          </a:solidFill>
          <a:ln w="9525" cap="flat">
            <a:noFill/>
            <a:round/>
            <a:headEnd/>
            <a:tailEnd/>
          </a:ln>
          <a:effectLst/>
        </p:spPr>
        <p:txBody>
          <a:bodyPr wrap="none" anchor="ctr"/>
          <a:lstStyle/>
          <a:p>
            <a:endParaRPr lang="en-US"/>
          </a:p>
        </p:txBody>
      </p:sp>
      <p:sp>
        <p:nvSpPr>
          <p:cNvPr id="1026" name="Rectangle 2"/>
          <p:cNvSpPr>
            <a:spLocks noChangeArrowheads="1"/>
          </p:cNvSpPr>
          <p:nvPr/>
        </p:nvSpPr>
        <p:spPr bwMode="auto">
          <a:xfrm>
            <a:off x="0" y="6237288"/>
            <a:ext cx="9144000" cy="620712"/>
          </a:xfrm>
          <a:prstGeom prst="rect">
            <a:avLst/>
          </a:prstGeom>
          <a:solidFill>
            <a:srgbClr val="003E07"/>
          </a:solidFill>
          <a:ln w="9525" cap="flat">
            <a:noFill/>
            <a:round/>
            <a:headEnd/>
            <a:tailEnd/>
          </a:ln>
          <a:effectLst/>
        </p:spPr>
        <p:txBody>
          <a:bodyPr wrap="none" anchor="ctr"/>
          <a:lstStyle/>
          <a:p>
            <a:endParaRPr lang="en-US"/>
          </a:p>
        </p:txBody>
      </p:sp>
      <p:sp>
        <p:nvSpPr>
          <p:cNvPr id="1027" name="Rectangle 3"/>
          <p:cNvSpPr>
            <a:spLocks noGrp="1" noChangeArrowheads="1"/>
          </p:cNvSpPr>
          <p:nvPr>
            <p:ph type="title"/>
          </p:nvPr>
        </p:nvSpPr>
        <p:spPr bwMode="auto">
          <a:xfrm>
            <a:off x="457200" y="274638"/>
            <a:ext cx="8216900" cy="1130300"/>
          </a:xfrm>
          <a:prstGeom prst="rect">
            <a:avLst/>
          </a:prstGeom>
          <a:noFill/>
          <a:ln w="9525" cap="flat">
            <a:noFill/>
            <a:round/>
            <a:headEnd/>
            <a:tailEnd/>
          </a:ln>
          <a:effectLst/>
        </p:spPr>
        <p:txBody>
          <a:bodyPr vert="horz" wrap="square" lIns="90000" tIns="46800" rIns="90000" bIns="46800" numCol="1" anchor="ctr" anchorCtr="0" compatLnSpc="1">
            <a:prstTxWarp prst="textNoShape">
              <a:avLst/>
            </a:prstTxWarp>
          </a:bodyPr>
          <a:lstStyle/>
          <a:p>
            <a:pPr lvl="0"/>
            <a:r>
              <a:rPr lang="en-GB" smtClean="0"/>
              <a:t>Click to edit the title text format</a:t>
            </a:r>
          </a:p>
        </p:txBody>
      </p:sp>
      <p:sp>
        <p:nvSpPr>
          <p:cNvPr id="1028" name="Rectangle 4"/>
          <p:cNvSpPr>
            <a:spLocks noGrp="1" noChangeArrowheads="1"/>
          </p:cNvSpPr>
          <p:nvPr>
            <p:ph type="body" idx="1"/>
          </p:nvPr>
        </p:nvSpPr>
        <p:spPr bwMode="auto">
          <a:xfrm>
            <a:off x="457200" y="1600200"/>
            <a:ext cx="8216900" cy="4513263"/>
          </a:xfrm>
          <a:prstGeom prst="rect">
            <a:avLst/>
          </a:prstGeom>
          <a:noFill/>
          <a:ln w="9525" cap="flat">
            <a:noFill/>
            <a:round/>
            <a:headEnd/>
            <a:tailEnd/>
          </a:ln>
          <a:effectLst/>
        </p:spPr>
        <p:txBody>
          <a:bodyPr vert="horz" wrap="square" lIns="90000" tIns="46800" rIns="90000" bIns="46800" numCol="1" anchor="t" anchorCtr="0" compatLnSpc="1">
            <a:prstTxWarp prst="textNoShape">
              <a:avLst/>
            </a:prstTxWarp>
          </a:bodyPr>
          <a:lstStyle/>
          <a:p>
            <a:pPr lvl="0"/>
            <a:r>
              <a:rPr lang="en-GB" smtClean="0"/>
              <a:t>Click to edit the outline text format</a:t>
            </a:r>
          </a:p>
          <a:p>
            <a:pPr lvl="1"/>
            <a:r>
              <a:rPr lang="en-GB" smtClean="0"/>
              <a:t>Second Outline Level</a:t>
            </a:r>
          </a:p>
          <a:p>
            <a:pPr lvl="2"/>
            <a:r>
              <a:rPr lang="en-GB" smtClean="0"/>
              <a:t>Third Outline Level</a:t>
            </a:r>
          </a:p>
          <a:p>
            <a:pPr lvl="3"/>
            <a:r>
              <a:rPr lang="en-GB" smtClean="0"/>
              <a:t>Fourth Outline Level</a:t>
            </a:r>
          </a:p>
          <a:p>
            <a:pPr lvl="4"/>
            <a:r>
              <a:rPr lang="en-GB" smtClean="0"/>
              <a:t>Fifth Outline Level</a:t>
            </a:r>
          </a:p>
          <a:p>
            <a:pPr lvl="4"/>
            <a:r>
              <a:rPr lang="en-GB" smtClean="0"/>
              <a:t>Sixth Outline Level</a:t>
            </a:r>
          </a:p>
          <a:p>
            <a:pPr lvl="4"/>
            <a:r>
              <a:rPr lang="en-GB" smtClean="0"/>
              <a:t>Seventh Outline Level</a:t>
            </a:r>
          </a:p>
        </p:txBody>
      </p:sp>
      <p:sp>
        <p:nvSpPr>
          <p:cNvPr id="1029" name="Rectangle 5"/>
          <p:cNvSpPr>
            <a:spLocks noGrp="1" noChangeArrowheads="1"/>
          </p:cNvSpPr>
          <p:nvPr>
            <p:ph type="dt"/>
          </p:nvPr>
        </p:nvSpPr>
        <p:spPr bwMode="auto">
          <a:xfrm>
            <a:off x="457200" y="6356350"/>
            <a:ext cx="2120900" cy="352425"/>
          </a:xfrm>
          <a:prstGeom prst="rect">
            <a:avLst/>
          </a:prstGeom>
          <a:noFill/>
          <a:ln w="9525" cap="flat">
            <a:noFill/>
            <a:round/>
            <a:headEnd/>
            <a:tailEnd/>
          </a:ln>
          <a:effectLst/>
        </p:spPr>
        <p:txBody>
          <a:bodyPr vert="horz" wrap="square" lIns="90000" tIns="46800" rIns="90000" bIns="46800" numCol="1" anchor="ctr" anchorCtr="0" compatLnSpc="1">
            <a:prstTxWarp prst="textNoShape">
              <a:avLst/>
            </a:prstTxWarp>
          </a:bodyPr>
          <a:lstStyle>
            <a:lvl1pPr eaLnBrk="1" hangingPunct="1">
              <a:buClrTx/>
              <a:buFontTx/>
              <a:buNone/>
              <a:tabLst>
                <a:tab pos="449263" algn="l"/>
                <a:tab pos="898525" algn="l"/>
                <a:tab pos="1347788" algn="l"/>
                <a:tab pos="1797050" algn="l"/>
              </a:tabLst>
              <a:defRPr sz="1200">
                <a:solidFill>
                  <a:srgbClr val="898989"/>
                </a:solidFill>
                <a:latin typeface="Calibri" pitchFamily="32" charset="0"/>
                <a:cs typeface="Segoe UI" charset="0"/>
              </a:defRPr>
            </a:lvl1pPr>
          </a:lstStyle>
          <a:p>
            <a:endParaRPr lang="en-US"/>
          </a:p>
        </p:txBody>
      </p:sp>
      <p:sp>
        <p:nvSpPr>
          <p:cNvPr id="1030" name="Text Box 6"/>
          <p:cNvSpPr txBox="1">
            <a:spLocks noChangeArrowheads="1"/>
          </p:cNvSpPr>
          <p:nvPr/>
        </p:nvSpPr>
        <p:spPr bwMode="auto">
          <a:xfrm>
            <a:off x="3124200" y="6356350"/>
            <a:ext cx="2895600" cy="365125"/>
          </a:xfrm>
          <a:prstGeom prst="rect">
            <a:avLst/>
          </a:prstGeom>
          <a:noFill/>
          <a:ln w="9525" cap="flat">
            <a:noFill/>
            <a:round/>
            <a:headEnd/>
            <a:tailEnd/>
          </a:ln>
          <a:effectLst/>
        </p:spPr>
        <p:txBody>
          <a:bodyPr wrap="none" anchor="ctr"/>
          <a:lstStyle/>
          <a:p>
            <a:endParaRPr lang="en-US"/>
          </a:p>
        </p:txBody>
      </p:sp>
      <p:sp>
        <p:nvSpPr>
          <p:cNvPr id="1031" name="Rectangle 7"/>
          <p:cNvSpPr>
            <a:spLocks noGrp="1" noChangeArrowheads="1"/>
          </p:cNvSpPr>
          <p:nvPr>
            <p:ph type="sldNum"/>
          </p:nvPr>
        </p:nvSpPr>
        <p:spPr bwMode="auto">
          <a:xfrm>
            <a:off x="6553200" y="6356350"/>
            <a:ext cx="2120900" cy="352425"/>
          </a:xfrm>
          <a:prstGeom prst="rect">
            <a:avLst/>
          </a:prstGeom>
          <a:noFill/>
          <a:ln w="9525" cap="flat">
            <a:noFill/>
            <a:round/>
            <a:headEnd/>
            <a:tailEnd/>
          </a:ln>
          <a:effectLst/>
        </p:spPr>
        <p:txBody>
          <a:bodyPr vert="horz" wrap="square" lIns="90000" tIns="46800" rIns="90000" bIns="46800" numCol="1" anchor="ctr" anchorCtr="0" compatLnSpc="1">
            <a:prstTxWarp prst="textNoShape">
              <a:avLst/>
            </a:prstTxWarp>
          </a:bodyPr>
          <a:lstStyle>
            <a:lvl1pPr algn="r" eaLnBrk="1" hangingPunct="1">
              <a:buClrTx/>
              <a:buFontTx/>
              <a:buNone/>
              <a:tabLst>
                <a:tab pos="449263" algn="l"/>
                <a:tab pos="898525" algn="l"/>
                <a:tab pos="1347788" algn="l"/>
                <a:tab pos="1797050" algn="l"/>
              </a:tabLst>
              <a:defRPr sz="1200">
                <a:solidFill>
                  <a:srgbClr val="898989"/>
                </a:solidFill>
                <a:latin typeface="Calibri" pitchFamily="32" charset="0"/>
                <a:cs typeface="Segoe UI" charset="0"/>
              </a:defRPr>
            </a:lvl1pPr>
          </a:lstStyle>
          <a:p>
            <a:fld id="{005FCB62-7B43-4A6A-93E4-C451392F7F60}"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txStyles>
    <p:titleStyle>
      <a:lvl1pPr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mj-lt"/>
          <a:ea typeface="+mj-ea"/>
          <a:cs typeface="+mj-cs"/>
        </a:defRPr>
      </a:lvl1pPr>
      <a:lvl2pPr marL="742950" indent="-28575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2pPr>
      <a:lvl3pPr marL="11430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3pPr>
      <a:lvl4pPr marL="16002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4pPr>
      <a:lvl5pPr marL="20574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5pPr>
      <a:lvl6pPr marL="25146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6pPr>
      <a:lvl7pPr marL="29718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7pPr>
      <a:lvl8pPr marL="34290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8pPr>
      <a:lvl9pPr marL="38862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9pPr>
    </p:titleStyle>
    <p:bodyStyle>
      <a:lvl1pPr marL="342900" indent="-342900" algn="l" defTabSz="449263" rtl="0" eaLnBrk="0" fontAlgn="base" hangingPunct="0">
        <a:spcBef>
          <a:spcPts val="800"/>
        </a:spcBef>
        <a:spcAft>
          <a:spcPct val="0"/>
        </a:spcAft>
        <a:buClr>
          <a:srgbClr val="000000"/>
        </a:buClr>
        <a:buSzPct val="100000"/>
        <a:buFont typeface="Times New Roman" pitchFamily="16" charset="0"/>
        <a:defRPr sz="3200">
          <a:solidFill>
            <a:srgbClr val="003E07"/>
          </a:solidFill>
          <a:latin typeface="+mn-lt"/>
          <a:ea typeface="+mn-ea"/>
          <a:cs typeface="+mn-cs"/>
        </a:defRPr>
      </a:lvl1pPr>
      <a:lvl2pPr marL="742950" indent="-285750" algn="l" defTabSz="449263" rtl="0" eaLnBrk="0" fontAlgn="base" hangingPunct="0">
        <a:spcBef>
          <a:spcPts val="700"/>
        </a:spcBef>
        <a:spcAft>
          <a:spcPct val="0"/>
        </a:spcAft>
        <a:buClr>
          <a:srgbClr val="000000"/>
        </a:buClr>
        <a:buSzPct val="100000"/>
        <a:buFont typeface="Times New Roman" pitchFamily="16" charset="0"/>
        <a:defRPr sz="2800">
          <a:solidFill>
            <a:srgbClr val="4F6228"/>
          </a:solidFill>
          <a:latin typeface="+mn-lt"/>
          <a:ea typeface="+mn-ea"/>
        </a:defRPr>
      </a:lvl2pPr>
      <a:lvl3pPr marL="1143000" indent="-228600" algn="l" defTabSz="449263" rtl="0" eaLnBrk="0" fontAlgn="base" hangingPunct="0">
        <a:spcBef>
          <a:spcPts val="600"/>
        </a:spcBef>
        <a:spcAft>
          <a:spcPct val="0"/>
        </a:spcAft>
        <a:buClr>
          <a:srgbClr val="000000"/>
        </a:buClr>
        <a:buSzPct val="100000"/>
        <a:buFont typeface="Times New Roman" pitchFamily="16" charset="0"/>
        <a:defRPr sz="2400">
          <a:solidFill>
            <a:srgbClr val="77933C"/>
          </a:solidFill>
          <a:latin typeface="+mn-lt"/>
          <a:ea typeface="+mn-ea"/>
          <a:cs typeface="Times New Roman" pitchFamily="16" charset="0"/>
        </a:defRPr>
      </a:lvl3pPr>
      <a:lvl4pPr marL="1600200" indent="-228600" algn="l" defTabSz="449263" rtl="0" eaLnBrk="0" fontAlgn="base" hangingPunct="0">
        <a:spcBef>
          <a:spcPts val="500"/>
        </a:spcBef>
        <a:spcAft>
          <a:spcPct val="0"/>
        </a:spcAft>
        <a:buClr>
          <a:srgbClr val="000000"/>
        </a:buClr>
        <a:buSzPct val="100000"/>
        <a:buFont typeface="Times New Roman" pitchFamily="16" charset="0"/>
        <a:defRPr sz="2000">
          <a:solidFill>
            <a:srgbClr val="000000"/>
          </a:solidFill>
          <a:latin typeface="Times New Roman" pitchFamily="16" charset="0"/>
          <a:ea typeface="+mn-ea"/>
          <a:cs typeface="Times New Roman" pitchFamily="16" charset="0"/>
        </a:defRPr>
      </a:lvl4pPr>
      <a:lvl5pPr marL="20574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5pPr>
      <a:lvl6pPr marL="25146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6pPr>
      <a:lvl7pPr marL="29718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7pPr>
      <a:lvl8pPr marL="34290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8pPr>
      <a:lvl9pPr marL="38862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2049" name="Rectangle 1"/>
          <p:cNvSpPr>
            <a:spLocks noChangeArrowheads="1"/>
          </p:cNvSpPr>
          <p:nvPr/>
        </p:nvSpPr>
        <p:spPr bwMode="auto">
          <a:xfrm>
            <a:off x="0" y="0"/>
            <a:ext cx="9144000" cy="1484313"/>
          </a:xfrm>
          <a:prstGeom prst="rect">
            <a:avLst/>
          </a:prstGeom>
          <a:solidFill>
            <a:srgbClr val="003E07"/>
          </a:solidFill>
          <a:ln w="9525" cap="flat">
            <a:noFill/>
            <a:round/>
            <a:headEnd/>
            <a:tailEnd/>
          </a:ln>
          <a:effectLst/>
        </p:spPr>
        <p:txBody>
          <a:bodyPr wrap="none" anchor="ctr"/>
          <a:lstStyle/>
          <a:p>
            <a:endParaRPr lang="en-US"/>
          </a:p>
        </p:txBody>
      </p:sp>
      <p:sp>
        <p:nvSpPr>
          <p:cNvPr id="2050" name="Rectangle 2"/>
          <p:cNvSpPr>
            <a:spLocks noChangeArrowheads="1"/>
          </p:cNvSpPr>
          <p:nvPr/>
        </p:nvSpPr>
        <p:spPr bwMode="auto">
          <a:xfrm>
            <a:off x="0" y="6237288"/>
            <a:ext cx="9144000" cy="620712"/>
          </a:xfrm>
          <a:prstGeom prst="rect">
            <a:avLst/>
          </a:prstGeom>
          <a:solidFill>
            <a:srgbClr val="003E07"/>
          </a:solidFill>
          <a:ln w="9525" cap="flat">
            <a:noFill/>
            <a:round/>
            <a:headEnd/>
            <a:tailEnd/>
          </a:ln>
          <a:effectLst/>
        </p:spPr>
        <p:txBody>
          <a:bodyPr wrap="none" anchor="ctr"/>
          <a:lstStyle/>
          <a:p>
            <a:endParaRPr lang="en-US"/>
          </a:p>
        </p:txBody>
      </p:sp>
      <p:sp>
        <p:nvSpPr>
          <p:cNvPr id="2051" name="Rectangle 3"/>
          <p:cNvSpPr>
            <a:spLocks noChangeArrowheads="1"/>
          </p:cNvSpPr>
          <p:nvPr/>
        </p:nvSpPr>
        <p:spPr bwMode="auto">
          <a:xfrm>
            <a:off x="0" y="3573463"/>
            <a:ext cx="9144000" cy="2303462"/>
          </a:xfrm>
          <a:prstGeom prst="rect">
            <a:avLst/>
          </a:prstGeom>
          <a:solidFill>
            <a:srgbClr val="000000">
              <a:alpha val="57999"/>
            </a:srgbClr>
          </a:solidFill>
          <a:ln w="9525" cap="flat">
            <a:noFill/>
            <a:round/>
            <a:headEnd/>
            <a:tailEnd/>
          </a:ln>
          <a:effectLst/>
        </p:spPr>
        <p:txBody>
          <a:bodyPr wrap="none" anchor="ctr"/>
          <a:lstStyle/>
          <a:p>
            <a:endParaRPr lang="en-US"/>
          </a:p>
        </p:txBody>
      </p:sp>
      <p:sp>
        <p:nvSpPr>
          <p:cNvPr id="2052" name="Rectangle 4"/>
          <p:cNvSpPr>
            <a:spLocks noGrp="1" noChangeArrowheads="1"/>
          </p:cNvSpPr>
          <p:nvPr>
            <p:ph type="title"/>
          </p:nvPr>
        </p:nvSpPr>
        <p:spPr bwMode="auto">
          <a:xfrm>
            <a:off x="457200" y="274638"/>
            <a:ext cx="8216900" cy="1130300"/>
          </a:xfrm>
          <a:prstGeom prst="rect">
            <a:avLst/>
          </a:prstGeom>
          <a:noFill/>
          <a:ln w="9525" cap="flat">
            <a:noFill/>
            <a:round/>
            <a:headEnd/>
            <a:tailEnd/>
          </a:ln>
          <a:effectLst/>
        </p:spPr>
        <p:txBody>
          <a:bodyPr vert="horz" wrap="square" lIns="90000" tIns="46800" rIns="90000" bIns="46800" numCol="1" anchor="ctr" anchorCtr="0" compatLnSpc="1">
            <a:prstTxWarp prst="textNoShape">
              <a:avLst/>
            </a:prstTxWarp>
          </a:bodyPr>
          <a:lstStyle/>
          <a:p>
            <a:pPr lvl="0"/>
            <a:r>
              <a:rPr lang="en-GB" smtClean="0"/>
              <a:t>Click to edit the title text format</a:t>
            </a:r>
          </a:p>
        </p:txBody>
      </p:sp>
      <p:sp>
        <p:nvSpPr>
          <p:cNvPr id="2053" name="Rectangle 5"/>
          <p:cNvSpPr>
            <a:spLocks noGrp="1" noChangeArrowheads="1"/>
          </p:cNvSpPr>
          <p:nvPr>
            <p:ph type="body" idx="1"/>
          </p:nvPr>
        </p:nvSpPr>
        <p:spPr bwMode="auto">
          <a:xfrm>
            <a:off x="457200" y="1600200"/>
            <a:ext cx="8216900" cy="4513263"/>
          </a:xfrm>
          <a:prstGeom prst="rect">
            <a:avLst/>
          </a:prstGeom>
          <a:noFill/>
          <a:ln w="9525" cap="flat">
            <a:noFill/>
            <a:round/>
            <a:headEnd/>
            <a:tailEnd/>
          </a:ln>
          <a:effectLst/>
        </p:spPr>
        <p:txBody>
          <a:bodyPr vert="horz" wrap="square" lIns="90000" tIns="46800" rIns="90000" bIns="46800" numCol="1" anchor="t" anchorCtr="0" compatLnSpc="1">
            <a:prstTxWarp prst="textNoShape">
              <a:avLst/>
            </a:prstTxWarp>
          </a:bodyPr>
          <a:lstStyle/>
          <a:p>
            <a:pPr lvl="0"/>
            <a:r>
              <a:rPr lang="en-GB" smtClean="0"/>
              <a:t>Click to edit the outline text format</a:t>
            </a:r>
          </a:p>
          <a:p>
            <a:pPr lvl="1"/>
            <a:r>
              <a:rPr lang="en-GB" smtClean="0"/>
              <a:t>Second Outline Level</a:t>
            </a:r>
          </a:p>
          <a:p>
            <a:pPr lvl="2"/>
            <a:r>
              <a:rPr lang="en-GB" smtClean="0"/>
              <a:t>Third Outline Level</a:t>
            </a:r>
          </a:p>
          <a:p>
            <a:pPr lvl="3"/>
            <a:r>
              <a:rPr lang="en-GB" smtClean="0"/>
              <a:t>Fourth Outline Level</a:t>
            </a:r>
          </a:p>
          <a:p>
            <a:pPr lvl="4"/>
            <a:r>
              <a:rPr lang="en-GB" smtClean="0"/>
              <a:t>Fifth Outline Level</a:t>
            </a:r>
          </a:p>
          <a:p>
            <a:pPr lvl="4"/>
            <a:r>
              <a:rPr lang="en-GB" smtClean="0"/>
              <a:t>Sixth Outline Level</a:t>
            </a:r>
          </a:p>
          <a:p>
            <a:pPr lvl="4"/>
            <a:r>
              <a:rPr lang="en-GB" smtClean="0"/>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mj-lt"/>
          <a:ea typeface="+mj-ea"/>
          <a:cs typeface="+mj-cs"/>
        </a:defRPr>
      </a:lvl1pPr>
      <a:lvl2pPr marL="742950" indent="-28575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2pPr>
      <a:lvl3pPr marL="11430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3pPr>
      <a:lvl4pPr marL="16002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4pPr>
      <a:lvl5pPr marL="20574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5pPr>
      <a:lvl6pPr marL="25146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6pPr>
      <a:lvl7pPr marL="29718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7pPr>
      <a:lvl8pPr marL="34290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8pPr>
      <a:lvl9pPr marL="38862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9pPr>
    </p:titleStyle>
    <p:bodyStyle>
      <a:lvl1pPr marL="342900" indent="-342900" algn="l" defTabSz="449263" rtl="0" eaLnBrk="0" fontAlgn="base" hangingPunct="0">
        <a:spcBef>
          <a:spcPts val="800"/>
        </a:spcBef>
        <a:spcAft>
          <a:spcPct val="0"/>
        </a:spcAft>
        <a:buClr>
          <a:srgbClr val="000000"/>
        </a:buClr>
        <a:buSzPct val="100000"/>
        <a:buFont typeface="Times New Roman" pitchFamily="16" charset="0"/>
        <a:defRPr sz="3200">
          <a:solidFill>
            <a:srgbClr val="003E07"/>
          </a:solidFill>
          <a:latin typeface="+mn-lt"/>
          <a:ea typeface="+mn-ea"/>
          <a:cs typeface="+mn-cs"/>
        </a:defRPr>
      </a:lvl1pPr>
      <a:lvl2pPr marL="742950" indent="-285750" algn="l" defTabSz="449263" rtl="0" eaLnBrk="0" fontAlgn="base" hangingPunct="0">
        <a:spcBef>
          <a:spcPts val="700"/>
        </a:spcBef>
        <a:spcAft>
          <a:spcPct val="0"/>
        </a:spcAft>
        <a:buClr>
          <a:srgbClr val="000000"/>
        </a:buClr>
        <a:buSzPct val="100000"/>
        <a:buFont typeface="Times New Roman" pitchFamily="16" charset="0"/>
        <a:defRPr sz="2800">
          <a:solidFill>
            <a:srgbClr val="4F6228"/>
          </a:solidFill>
          <a:latin typeface="+mn-lt"/>
          <a:ea typeface="+mn-ea"/>
        </a:defRPr>
      </a:lvl2pPr>
      <a:lvl3pPr marL="1143000" indent="-228600" algn="l" defTabSz="449263" rtl="0" eaLnBrk="0" fontAlgn="base" hangingPunct="0">
        <a:spcBef>
          <a:spcPts val="600"/>
        </a:spcBef>
        <a:spcAft>
          <a:spcPct val="0"/>
        </a:spcAft>
        <a:buClr>
          <a:srgbClr val="000000"/>
        </a:buClr>
        <a:buSzPct val="100000"/>
        <a:buFont typeface="Times New Roman" pitchFamily="16" charset="0"/>
        <a:defRPr sz="2400">
          <a:solidFill>
            <a:srgbClr val="77933C"/>
          </a:solidFill>
          <a:latin typeface="+mn-lt"/>
          <a:ea typeface="+mn-ea"/>
          <a:cs typeface="Times New Roman" pitchFamily="16" charset="0"/>
        </a:defRPr>
      </a:lvl3pPr>
      <a:lvl4pPr marL="1600200" indent="-228600" algn="l" defTabSz="449263" rtl="0" eaLnBrk="0" fontAlgn="base" hangingPunct="0">
        <a:spcBef>
          <a:spcPts val="500"/>
        </a:spcBef>
        <a:spcAft>
          <a:spcPct val="0"/>
        </a:spcAft>
        <a:buClr>
          <a:srgbClr val="000000"/>
        </a:buClr>
        <a:buSzPct val="100000"/>
        <a:buFont typeface="Times New Roman" pitchFamily="16" charset="0"/>
        <a:defRPr sz="2000">
          <a:solidFill>
            <a:srgbClr val="000000"/>
          </a:solidFill>
          <a:latin typeface="Times New Roman" pitchFamily="16" charset="0"/>
          <a:ea typeface="+mn-ea"/>
          <a:cs typeface="Times New Roman" pitchFamily="16" charset="0"/>
        </a:defRPr>
      </a:lvl4pPr>
      <a:lvl5pPr marL="20574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5pPr>
      <a:lvl6pPr marL="25146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6pPr>
      <a:lvl7pPr marL="29718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7pPr>
      <a:lvl8pPr marL="34290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8pPr>
      <a:lvl9pPr marL="38862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EBF1DE"/>
        </a:solidFill>
        <a:effectLst/>
      </p:bgPr>
    </p:bg>
    <p:spTree>
      <p:nvGrpSpPr>
        <p:cNvPr id="1" name=""/>
        <p:cNvGrpSpPr/>
        <p:nvPr/>
      </p:nvGrpSpPr>
      <p:grpSpPr>
        <a:xfrm>
          <a:off x="0" y="0"/>
          <a:ext cx="0" cy="0"/>
          <a:chOff x="0" y="0"/>
          <a:chExt cx="0" cy="0"/>
        </a:xfrm>
      </p:grpSpPr>
      <p:sp>
        <p:nvSpPr>
          <p:cNvPr id="3073" name="Rectangle 1"/>
          <p:cNvSpPr>
            <a:spLocks noChangeArrowheads="1"/>
          </p:cNvSpPr>
          <p:nvPr/>
        </p:nvSpPr>
        <p:spPr bwMode="auto">
          <a:xfrm>
            <a:off x="0" y="6237288"/>
            <a:ext cx="9144000" cy="620712"/>
          </a:xfrm>
          <a:prstGeom prst="rect">
            <a:avLst/>
          </a:prstGeom>
          <a:solidFill>
            <a:srgbClr val="003E07"/>
          </a:solidFill>
          <a:ln w="9525" cap="flat">
            <a:noFill/>
            <a:round/>
            <a:headEnd/>
            <a:tailEnd/>
          </a:ln>
          <a:effectLst/>
        </p:spPr>
        <p:txBody>
          <a:bodyPr wrap="none" anchor="ctr"/>
          <a:lstStyle/>
          <a:p>
            <a:endParaRPr lang="en-US"/>
          </a:p>
        </p:txBody>
      </p:sp>
      <p:sp>
        <p:nvSpPr>
          <p:cNvPr id="3074" name="Rectangle 2"/>
          <p:cNvSpPr>
            <a:spLocks noChangeArrowheads="1"/>
          </p:cNvSpPr>
          <p:nvPr/>
        </p:nvSpPr>
        <p:spPr bwMode="auto">
          <a:xfrm>
            <a:off x="0" y="0"/>
            <a:ext cx="9144000" cy="1484313"/>
          </a:xfrm>
          <a:prstGeom prst="rect">
            <a:avLst/>
          </a:prstGeom>
          <a:solidFill>
            <a:srgbClr val="003E07"/>
          </a:solidFill>
          <a:ln w="9525" cap="flat">
            <a:noFill/>
            <a:round/>
            <a:headEnd/>
            <a:tailEnd/>
          </a:ln>
          <a:effectLst/>
        </p:spPr>
        <p:txBody>
          <a:bodyPr wrap="none" anchor="ctr"/>
          <a:lstStyle/>
          <a:p>
            <a:endParaRPr lang="en-US"/>
          </a:p>
        </p:txBody>
      </p:sp>
      <p:sp>
        <p:nvSpPr>
          <p:cNvPr id="3075" name="Rectangle 3"/>
          <p:cNvSpPr>
            <a:spLocks noGrp="1" noChangeArrowheads="1"/>
          </p:cNvSpPr>
          <p:nvPr>
            <p:ph type="title"/>
          </p:nvPr>
        </p:nvSpPr>
        <p:spPr bwMode="auto">
          <a:xfrm>
            <a:off x="457200" y="274638"/>
            <a:ext cx="8216900" cy="1130300"/>
          </a:xfrm>
          <a:prstGeom prst="rect">
            <a:avLst/>
          </a:prstGeom>
          <a:noFill/>
          <a:ln w="9525" cap="flat">
            <a:noFill/>
            <a:round/>
            <a:headEnd/>
            <a:tailEnd/>
          </a:ln>
          <a:effectLst/>
        </p:spPr>
        <p:txBody>
          <a:bodyPr vert="horz" wrap="square" lIns="90000" tIns="46800" rIns="90000" bIns="46800" numCol="1" anchor="ctr" anchorCtr="0" compatLnSpc="1">
            <a:prstTxWarp prst="textNoShape">
              <a:avLst/>
            </a:prstTxWarp>
          </a:bodyPr>
          <a:lstStyle/>
          <a:p>
            <a:pPr lvl="0"/>
            <a:r>
              <a:rPr lang="en-GB" smtClean="0"/>
              <a:t>Click to edit the title text format</a:t>
            </a:r>
          </a:p>
        </p:txBody>
      </p:sp>
      <p:sp>
        <p:nvSpPr>
          <p:cNvPr id="3076" name="Rectangle 4"/>
          <p:cNvSpPr>
            <a:spLocks noGrp="1" noChangeArrowheads="1"/>
          </p:cNvSpPr>
          <p:nvPr>
            <p:ph type="body" idx="1"/>
          </p:nvPr>
        </p:nvSpPr>
        <p:spPr bwMode="auto">
          <a:xfrm>
            <a:off x="457200" y="1600200"/>
            <a:ext cx="8216900" cy="4513263"/>
          </a:xfrm>
          <a:prstGeom prst="rect">
            <a:avLst/>
          </a:prstGeom>
          <a:noFill/>
          <a:ln w="9525" cap="flat">
            <a:noFill/>
            <a:round/>
            <a:headEnd/>
            <a:tailEnd/>
          </a:ln>
          <a:effectLst/>
        </p:spPr>
        <p:txBody>
          <a:bodyPr vert="horz" wrap="square" lIns="90000" tIns="46800" rIns="90000" bIns="46800" numCol="1" anchor="t" anchorCtr="0" compatLnSpc="1">
            <a:prstTxWarp prst="textNoShape">
              <a:avLst/>
            </a:prstTxWarp>
          </a:bodyPr>
          <a:lstStyle/>
          <a:p>
            <a:pPr lvl="0"/>
            <a:r>
              <a:rPr lang="en-GB" smtClean="0"/>
              <a:t>Click to edit the outline text format</a:t>
            </a:r>
          </a:p>
          <a:p>
            <a:pPr lvl="1"/>
            <a:r>
              <a:rPr lang="en-GB" smtClean="0"/>
              <a:t>Second Outline Level</a:t>
            </a:r>
          </a:p>
          <a:p>
            <a:pPr lvl="2"/>
            <a:r>
              <a:rPr lang="en-GB" smtClean="0"/>
              <a:t>Third Outline Level</a:t>
            </a:r>
          </a:p>
          <a:p>
            <a:pPr lvl="3"/>
            <a:r>
              <a:rPr lang="en-GB" smtClean="0"/>
              <a:t>Fourth Outline Level</a:t>
            </a:r>
          </a:p>
          <a:p>
            <a:pPr lvl="4"/>
            <a:r>
              <a:rPr lang="en-GB" smtClean="0"/>
              <a:t>Fifth Outline Level</a:t>
            </a:r>
          </a:p>
          <a:p>
            <a:pPr lvl="4"/>
            <a:r>
              <a:rPr lang="en-GB" smtClean="0"/>
              <a:t>Sixth Outline Level</a:t>
            </a:r>
          </a:p>
          <a:p>
            <a:pPr lvl="4"/>
            <a:r>
              <a:rPr lang="en-GB" smtClean="0"/>
              <a:t>Seventh Outline Level</a:t>
            </a:r>
          </a:p>
        </p:txBody>
      </p:sp>
      <p:sp>
        <p:nvSpPr>
          <p:cNvPr id="3077" name="Text Box 5"/>
          <p:cNvSpPr txBox="1">
            <a:spLocks noChangeArrowheads="1"/>
          </p:cNvSpPr>
          <p:nvPr/>
        </p:nvSpPr>
        <p:spPr bwMode="auto">
          <a:xfrm>
            <a:off x="3124200" y="6356350"/>
            <a:ext cx="2895600" cy="365125"/>
          </a:xfrm>
          <a:prstGeom prst="rect">
            <a:avLst/>
          </a:prstGeom>
          <a:noFill/>
          <a:ln w="9525" cap="flat">
            <a:noFill/>
            <a:round/>
            <a:headEnd/>
            <a:tailEnd/>
          </a:ln>
          <a:effectLst/>
        </p:spPr>
        <p:txBody>
          <a:bodyPr wrap="none" anchor="ctr"/>
          <a:lstStyle/>
          <a:p>
            <a:endParaRPr lang="en-US"/>
          </a:p>
        </p:txBody>
      </p:sp>
      <p:sp>
        <p:nvSpPr>
          <p:cNvPr id="3078" name="Text Box 6"/>
          <p:cNvSpPr txBox="1">
            <a:spLocks noChangeArrowheads="1"/>
          </p:cNvSpPr>
          <p:nvPr/>
        </p:nvSpPr>
        <p:spPr bwMode="auto">
          <a:xfrm>
            <a:off x="71438" y="6335713"/>
            <a:ext cx="5400675" cy="455612"/>
          </a:xfrm>
          <a:prstGeom prst="rect">
            <a:avLst/>
          </a:prstGeom>
          <a:noFill/>
          <a:ln w="9525" cap="flat">
            <a:noFill/>
            <a:round/>
            <a:headEnd/>
            <a:tailEnd/>
          </a:ln>
          <a:effectLst/>
        </p:spPr>
        <p:txBody>
          <a:bodyPr lIns="90000" tIns="45000" rIns="90000" bIns="45000"/>
          <a:lstStyle/>
          <a:p>
            <a:pPr>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200" b="1">
                <a:solidFill>
                  <a:srgbClr val="FFFF00"/>
                </a:solidFill>
              </a:rPr>
              <a:t>This PPT should be used as reference only. Reading books (mentioned in syllabus) is mandatory for the preparation of the examinations.</a:t>
            </a: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mj-lt"/>
          <a:ea typeface="+mj-ea"/>
          <a:cs typeface="+mj-cs"/>
        </a:defRPr>
      </a:lvl1pPr>
      <a:lvl2pPr marL="742950" indent="-28575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2pPr>
      <a:lvl3pPr marL="11430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3pPr>
      <a:lvl4pPr marL="16002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4pPr>
      <a:lvl5pPr marL="20574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5pPr>
      <a:lvl6pPr marL="25146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6pPr>
      <a:lvl7pPr marL="29718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7pPr>
      <a:lvl8pPr marL="34290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8pPr>
      <a:lvl9pPr marL="3886200" indent="-228600" algn="ctr" defTabSz="449263" rtl="0" eaLnBrk="0" fontAlgn="base" hangingPunct="0">
        <a:spcBef>
          <a:spcPct val="0"/>
        </a:spcBef>
        <a:spcAft>
          <a:spcPct val="0"/>
        </a:spcAft>
        <a:buClr>
          <a:srgbClr val="000000"/>
        </a:buClr>
        <a:buSzPct val="100000"/>
        <a:buFont typeface="Times New Roman" pitchFamily="16" charset="0"/>
        <a:defRPr sz="4400">
          <a:solidFill>
            <a:srgbClr val="C3D69B"/>
          </a:solidFill>
          <a:latin typeface="Bahnschrift Light" pitchFamily="32" charset="0"/>
          <a:ea typeface="Microsoft YaHei" charset="-122"/>
        </a:defRPr>
      </a:lvl9pPr>
    </p:titleStyle>
    <p:bodyStyle>
      <a:lvl1pPr marL="342900" indent="-342900" algn="l" defTabSz="449263" rtl="0" eaLnBrk="0" fontAlgn="base" hangingPunct="0">
        <a:spcBef>
          <a:spcPts val="800"/>
        </a:spcBef>
        <a:spcAft>
          <a:spcPct val="0"/>
        </a:spcAft>
        <a:buClr>
          <a:srgbClr val="000000"/>
        </a:buClr>
        <a:buSzPct val="100000"/>
        <a:buFont typeface="Times New Roman" pitchFamily="16" charset="0"/>
        <a:defRPr sz="3200">
          <a:solidFill>
            <a:srgbClr val="003E07"/>
          </a:solidFill>
          <a:latin typeface="+mn-lt"/>
          <a:ea typeface="+mn-ea"/>
          <a:cs typeface="+mn-cs"/>
        </a:defRPr>
      </a:lvl1pPr>
      <a:lvl2pPr marL="742950" indent="-285750" algn="l" defTabSz="449263" rtl="0" eaLnBrk="0" fontAlgn="base" hangingPunct="0">
        <a:spcBef>
          <a:spcPts val="700"/>
        </a:spcBef>
        <a:spcAft>
          <a:spcPct val="0"/>
        </a:spcAft>
        <a:buClr>
          <a:srgbClr val="000000"/>
        </a:buClr>
        <a:buSzPct val="100000"/>
        <a:buFont typeface="Times New Roman" pitchFamily="16" charset="0"/>
        <a:defRPr sz="2800">
          <a:solidFill>
            <a:srgbClr val="4F6228"/>
          </a:solidFill>
          <a:latin typeface="+mn-lt"/>
          <a:ea typeface="+mn-ea"/>
        </a:defRPr>
      </a:lvl2pPr>
      <a:lvl3pPr marL="1143000" indent="-228600" algn="l" defTabSz="449263" rtl="0" eaLnBrk="0" fontAlgn="base" hangingPunct="0">
        <a:spcBef>
          <a:spcPts val="600"/>
        </a:spcBef>
        <a:spcAft>
          <a:spcPct val="0"/>
        </a:spcAft>
        <a:buClr>
          <a:srgbClr val="000000"/>
        </a:buClr>
        <a:buSzPct val="100000"/>
        <a:buFont typeface="Times New Roman" pitchFamily="16" charset="0"/>
        <a:defRPr sz="2400">
          <a:solidFill>
            <a:srgbClr val="77933C"/>
          </a:solidFill>
          <a:latin typeface="+mn-lt"/>
          <a:ea typeface="+mn-ea"/>
          <a:cs typeface="Times New Roman" pitchFamily="16" charset="0"/>
        </a:defRPr>
      </a:lvl3pPr>
      <a:lvl4pPr marL="1600200" indent="-228600" algn="l" defTabSz="449263" rtl="0" eaLnBrk="0" fontAlgn="base" hangingPunct="0">
        <a:spcBef>
          <a:spcPts val="500"/>
        </a:spcBef>
        <a:spcAft>
          <a:spcPct val="0"/>
        </a:spcAft>
        <a:buClr>
          <a:srgbClr val="000000"/>
        </a:buClr>
        <a:buSzPct val="100000"/>
        <a:buFont typeface="Times New Roman" pitchFamily="16" charset="0"/>
        <a:defRPr sz="2000">
          <a:solidFill>
            <a:srgbClr val="000000"/>
          </a:solidFill>
          <a:latin typeface="Times New Roman" pitchFamily="16" charset="0"/>
          <a:ea typeface="+mn-ea"/>
          <a:cs typeface="Times New Roman" pitchFamily="16" charset="0"/>
        </a:defRPr>
      </a:lvl4pPr>
      <a:lvl5pPr marL="20574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5pPr>
      <a:lvl6pPr marL="25146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6pPr>
      <a:lvl7pPr marL="29718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7pPr>
      <a:lvl8pPr marL="34290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8pPr>
      <a:lvl9pPr marL="3886200" indent="-228600" algn="l" defTabSz="449263" rtl="0" eaLnBrk="0" fontAlgn="base" hangingPunct="0">
        <a:spcBef>
          <a:spcPts val="500"/>
        </a:spcBef>
        <a:spcAft>
          <a:spcPct val="0"/>
        </a:spcAft>
        <a:buClr>
          <a:srgbClr val="000000"/>
        </a:buClr>
        <a:buSzPct val="100000"/>
        <a:buFont typeface="Times New Roman" pitchFamily="16" charset="0"/>
        <a:defRPr sz="2000" i="1">
          <a:solidFill>
            <a:srgbClr val="000000"/>
          </a:solidFill>
          <a:latin typeface="Times New Roman" pitchFamily="16" charset="0"/>
          <a:ea typeface="+mn-ea"/>
          <a:cs typeface="Times New Roman" pitchFamily="16"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9.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9.xml"/><Relationship Id="rId1" Type="http://schemas.openxmlformats.org/officeDocument/2006/relationships/vmlDrawing" Target="../drawings/vmlDrawing1.vml"/><Relationship Id="rId4" Type="http://schemas.openxmlformats.org/officeDocument/2006/relationships/oleObject" Target="../embeddings/oleObject1.bin"/></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cstate="print"/>
          <a:srcRect/>
          <a:stretch>
            <a:fillRect/>
          </a:stretch>
        </a:blipFill>
        <a:effectLst/>
      </p:bgPr>
    </p:bg>
    <p:spTree>
      <p:nvGrpSpPr>
        <p:cNvPr id="1" name=""/>
        <p:cNvGrpSpPr/>
        <p:nvPr/>
      </p:nvGrpSpPr>
      <p:grpSpPr>
        <a:xfrm>
          <a:off x="0" y="0"/>
          <a:ext cx="0" cy="0"/>
          <a:chOff x="0" y="0"/>
          <a:chExt cx="0" cy="0"/>
        </a:xfrm>
      </p:grpSpPr>
      <p:sp>
        <p:nvSpPr>
          <p:cNvPr id="5121" name="Text Box 1"/>
          <p:cNvSpPr txBox="1">
            <a:spLocks noChangeArrowheads="1"/>
          </p:cNvSpPr>
          <p:nvPr/>
        </p:nvSpPr>
        <p:spPr bwMode="auto">
          <a:xfrm>
            <a:off x="179388" y="3573463"/>
            <a:ext cx="8750330" cy="1470025"/>
          </a:xfrm>
          <a:prstGeom prst="rect">
            <a:avLst/>
          </a:prstGeom>
          <a:noFill/>
          <a:ln w="9525" cap="flat">
            <a:noFill/>
            <a:round/>
            <a:headEnd/>
            <a:tailEnd/>
          </a:ln>
          <a:effectLst/>
        </p:spPr>
        <p:txBody>
          <a:bodyPr anchor="ctr"/>
          <a:lstStyle/>
          <a:p>
            <a:pPr algn="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3600" b="1" dirty="0" smtClean="0">
                <a:solidFill>
                  <a:srgbClr val="EBF1DE"/>
                </a:solidFill>
                <a:latin typeface="Bahnschrift Light" pitchFamily="32" charset="0"/>
                <a:ea typeface="Microsoft YaHei" charset="-122"/>
              </a:rPr>
              <a:t>Current Environmental Problems,</a:t>
            </a:r>
          </a:p>
          <a:p>
            <a:pPr algn="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3600" b="1" dirty="0" smtClean="0">
                <a:solidFill>
                  <a:srgbClr val="EBF1DE"/>
                </a:solidFill>
                <a:latin typeface="Bahnschrift Light" pitchFamily="32" charset="0"/>
                <a:ea typeface="Microsoft YaHei" charset="-122"/>
              </a:rPr>
              <a:t>Environmental Legislation</a:t>
            </a:r>
            <a:endParaRPr lang="en-IN" sz="3600" b="1" dirty="0">
              <a:solidFill>
                <a:srgbClr val="EBF1DE"/>
              </a:solidFill>
              <a:latin typeface="Bahnschrift Light" pitchFamily="32" charset="0"/>
              <a:ea typeface="Microsoft YaHei" charset="-122"/>
            </a:endParaRPr>
          </a:p>
        </p:txBody>
      </p:sp>
      <p:sp>
        <p:nvSpPr>
          <p:cNvPr id="5122" name="Text Box 2"/>
          <p:cNvSpPr txBox="1">
            <a:spLocks noChangeArrowheads="1"/>
          </p:cNvSpPr>
          <p:nvPr/>
        </p:nvSpPr>
        <p:spPr bwMode="auto">
          <a:xfrm>
            <a:off x="2743200" y="5157788"/>
            <a:ext cx="6400800" cy="693737"/>
          </a:xfrm>
          <a:prstGeom prst="rect">
            <a:avLst/>
          </a:prstGeom>
          <a:noFill/>
          <a:ln w="9525" cap="flat">
            <a:noFill/>
            <a:round/>
            <a:headEnd/>
            <a:tailEnd/>
          </a:ln>
          <a:effectLst/>
        </p:spPr>
        <p:txBody>
          <a:bodyPr/>
          <a:lstStyle/>
          <a:p>
            <a:pPr algn="ctr" eaLnBrk="1" hangingPunct="1">
              <a:spcBef>
                <a:spcPts val="80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3200" dirty="0">
                <a:solidFill>
                  <a:srgbClr val="C3D69B"/>
                </a:solidFill>
                <a:latin typeface="Bahnschrift" pitchFamily="32" charset="0"/>
                <a:ea typeface="Microsoft YaHei" charset="-122"/>
              </a:rPr>
              <a:t>Dr. </a:t>
            </a:r>
            <a:r>
              <a:rPr lang="en-IN" sz="3200" dirty="0" err="1">
                <a:solidFill>
                  <a:srgbClr val="C3D69B"/>
                </a:solidFill>
                <a:latin typeface="Bahnschrift" pitchFamily="32" charset="0"/>
                <a:ea typeface="Microsoft YaHei" charset="-122"/>
              </a:rPr>
              <a:t>Prasenjit</a:t>
            </a:r>
            <a:r>
              <a:rPr lang="en-IN" sz="3200" dirty="0">
                <a:solidFill>
                  <a:srgbClr val="C3D69B"/>
                </a:solidFill>
                <a:latin typeface="Bahnschrift" pitchFamily="32" charset="0"/>
                <a:ea typeface="Microsoft YaHei" charset="-122"/>
              </a:rPr>
              <a:t> Adak</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457200" y="142852"/>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800" dirty="0" smtClean="0">
                <a:solidFill>
                  <a:srgbClr val="C3D69B"/>
                </a:solidFill>
                <a:latin typeface="Bahnschrift Light" pitchFamily="32" charset="0"/>
              </a:rPr>
              <a:t>Control measures of Global warming</a:t>
            </a:r>
          </a:p>
        </p:txBody>
      </p:sp>
      <p:sp>
        <p:nvSpPr>
          <p:cNvPr id="8194" name="Text Box 2"/>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600">
                <a:solidFill>
                  <a:srgbClr val="EBF1DE"/>
                </a:solidFill>
              </a:rPr>
              <a:t>12/03/19</a:t>
            </a:r>
          </a:p>
        </p:txBody>
      </p:sp>
      <p:sp>
        <p:nvSpPr>
          <p:cNvPr id="8196" name="Text Box 4"/>
          <p:cNvSpPr txBox="1">
            <a:spLocks noChangeArrowheads="1"/>
          </p:cNvSpPr>
          <p:nvPr/>
        </p:nvSpPr>
        <p:spPr bwMode="auto">
          <a:xfrm>
            <a:off x="7215188" y="3359150"/>
            <a:ext cx="181822" cy="833178"/>
          </a:xfrm>
          <a:prstGeom prst="rect">
            <a:avLst/>
          </a:prstGeom>
          <a:noFill/>
          <a:ln w="9525" cap="flat">
            <a:noFill/>
            <a:round/>
            <a:headEnd/>
            <a:tailEnd/>
          </a:ln>
          <a:effectLst/>
        </p:spPr>
        <p:txBody>
          <a:bodyPr wrap="none" lIns="90000" tIns="46800" rIns="90000" bIns="46800">
            <a:spAutoFit/>
          </a:bodyP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p:txBody>
      </p:sp>
      <p:sp>
        <p:nvSpPr>
          <p:cNvPr id="8198" name="Text Box 6"/>
          <p:cNvSpPr txBox="1">
            <a:spLocks noChangeArrowheads="1"/>
          </p:cNvSpPr>
          <p:nvPr/>
        </p:nvSpPr>
        <p:spPr bwMode="auto">
          <a:xfrm>
            <a:off x="357159" y="1584324"/>
            <a:ext cx="8215369" cy="4559319"/>
          </a:xfrm>
          <a:prstGeom prst="rect">
            <a:avLst/>
          </a:prstGeom>
          <a:noFill/>
          <a:ln w="9525" cap="flat">
            <a:noFill/>
            <a:round/>
            <a:headEnd/>
            <a:tailEnd/>
          </a:ln>
          <a:effectLst/>
        </p:spPr>
        <p:txBody>
          <a:bodyPr lIns="90000" tIns="45000" rIns="90000" bIns="45000"/>
          <a:lstStyle/>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Reduction in the use of fossil fuels</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Shifting to the renewable energy sources that do not emit greenhouse gases</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Increasing the use of energy efficient and cleaner production technologies  and practices</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Reducing deforestation, adopting better forest management practices, and  undertaking  </a:t>
            </a:r>
            <a:r>
              <a:rPr lang="en-US" sz="2800" dirty="0" err="1" smtClean="0">
                <a:solidFill>
                  <a:srgbClr val="000000"/>
                </a:solidFill>
                <a:latin typeface="Bahnschrift" pitchFamily="32" charset="0"/>
              </a:rPr>
              <a:t>aforestation</a:t>
            </a:r>
            <a:r>
              <a:rPr lang="en-US" sz="2800" dirty="0" smtClean="0">
                <a:solidFill>
                  <a:srgbClr val="000000"/>
                </a:solidFill>
                <a:latin typeface="Bahnschrift" pitchFamily="32" charset="0"/>
              </a:rPr>
              <a:t> to sequester carbon</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5400" dirty="0" smtClean="0">
                <a:solidFill>
                  <a:srgbClr val="C3D69B"/>
                </a:solidFill>
                <a:latin typeface="Bahnschrift Light" pitchFamily="32" charset="0"/>
              </a:rPr>
              <a:t>Acid Rain</a:t>
            </a:r>
          </a:p>
        </p:txBody>
      </p:sp>
      <p:sp>
        <p:nvSpPr>
          <p:cNvPr id="8194" name="Text Box 2"/>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600">
                <a:solidFill>
                  <a:srgbClr val="EBF1DE"/>
                </a:solidFill>
              </a:rPr>
              <a:t>12/03/19</a:t>
            </a:r>
          </a:p>
        </p:txBody>
      </p:sp>
      <p:sp>
        <p:nvSpPr>
          <p:cNvPr id="8196" name="Text Box 4"/>
          <p:cNvSpPr txBox="1">
            <a:spLocks noChangeArrowheads="1"/>
          </p:cNvSpPr>
          <p:nvPr/>
        </p:nvSpPr>
        <p:spPr bwMode="auto">
          <a:xfrm>
            <a:off x="7215188" y="3359150"/>
            <a:ext cx="181822" cy="833178"/>
          </a:xfrm>
          <a:prstGeom prst="rect">
            <a:avLst/>
          </a:prstGeom>
          <a:noFill/>
          <a:ln w="9525" cap="flat">
            <a:noFill/>
            <a:round/>
            <a:headEnd/>
            <a:tailEnd/>
          </a:ln>
          <a:effectLst/>
        </p:spPr>
        <p:txBody>
          <a:bodyPr wrap="none" lIns="90000" tIns="46800" rIns="90000" bIns="46800">
            <a:spAutoFit/>
          </a:bodyP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p:txBody>
      </p:sp>
      <p:sp>
        <p:nvSpPr>
          <p:cNvPr id="8198" name="Text Box 6"/>
          <p:cNvSpPr txBox="1">
            <a:spLocks noChangeArrowheads="1"/>
          </p:cNvSpPr>
          <p:nvPr/>
        </p:nvSpPr>
        <p:spPr bwMode="auto">
          <a:xfrm>
            <a:off x="142844" y="1512887"/>
            <a:ext cx="8286807" cy="4559319"/>
          </a:xfrm>
          <a:prstGeom prst="rect">
            <a:avLst/>
          </a:prstGeom>
          <a:noFill/>
          <a:ln w="9525" cap="flat">
            <a:noFill/>
            <a:round/>
            <a:headEnd/>
            <a:tailEnd/>
          </a:ln>
          <a:effectLst/>
        </p:spPr>
        <p:txBody>
          <a:bodyPr lIns="90000" tIns="45000" rIns="90000" bIns="45000"/>
          <a:lstStyle/>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Acid rain refers to a condition in which natural precipitation becomes acidic after reacting chemically with pollutants in the air.</a:t>
            </a: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000" dirty="0" smtClean="0">
              <a:solidFill>
                <a:srgbClr val="000000"/>
              </a:solidFill>
              <a:latin typeface="Bahnschrift" pitchFamily="32" charset="0"/>
            </a:endParaRP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b="1" dirty="0" smtClean="0">
                <a:solidFill>
                  <a:srgbClr val="000000"/>
                </a:solidFill>
                <a:latin typeface="Bahnschrift" pitchFamily="32" charset="0"/>
              </a:rPr>
              <a:t>Causes of Acid Rain</a:t>
            </a: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Burning of the fuel as well as the use of nuclear weapons leading to the evolution of  large amounts of </a:t>
            </a:r>
            <a:r>
              <a:rPr lang="en-US" sz="2000" dirty="0" err="1" smtClean="0">
                <a:solidFill>
                  <a:srgbClr val="000000"/>
                </a:solidFill>
                <a:latin typeface="Bahnschrift" pitchFamily="32" charset="0"/>
              </a:rPr>
              <a:t>sulphur</a:t>
            </a:r>
            <a:r>
              <a:rPr lang="en-US" sz="2000" dirty="0" smtClean="0">
                <a:solidFill>
                  <a:srgbClr val="000000"/>
                </a:solidFill>
                <a:latin typeface="Bahnschrift" pitchFamily="32" charset="0"/>
              </a:rPr>
              <a:t> dioxide (SO</a:t>
            </a:r>
            <a:r>
              <a:rPr lang="en-US" sz="2000" baseline="-25000" dirty="0" smtClean="0">
                <a:solidFill>
                  <a:srgbClr val="000000"/>
                </a:solidFill>
                <a:latin typeface="Bahnschrift" pitchFamily="32" charset="0"/>
              </a:rPr>
              <a:t>2</a:t>
            </a:r>
            <a:r>
              <a:rPr lang="en-US" sz="2000" dirty="0" smtClean="0">
                <a:solidFill>
                  <a:srgbClr val="000000"/>
                </a:solidFill>
                <a:latin typeface="Bahnschrift" pitchFamily="32" charset="0"/>
              </a:rPr>
              <a:t>) and nitrogen dioxide (NO</a:t>
            </a:r>
            <a:r>
              <a:rPr lang="en-US" sz="2000" baseline="-25000" dirty="0" smtClean="0">
                <a:solidFill>
                  <a:srgbClr val="000000"/>
                </a:solidFill>
                <a:latin typeface="Bahnschrift" pitchFamily="32" charset="0"/>
              </a:rPr>
              <a:t>2</a:t>
            </a:r>
            <a:r>
              <a:rPr lang="en-US" sz="2000" dirty="0" smtClean="0">
                <a:solidFill>
                  <a:srgbClr val="000000"/>
                </a:solidFill>
                <a:latin typeface="Bahnschrift" pitchFamily="32" charset="0"/>
              </a:rPr>
              <a:t>), which get converted to </a:t>
            </a:r>
            <a:r>
              <a:rPr lang="en-US" sz="2000" dirty="0" err="1" smtClean="0">
                <a:solidFill>
                  <a:srgbClr val="000000"/>
                </a:solidFill>
                <a:latin typeface="Bahnschrift" pitchFamily="32" charset="0"/>
              </a:rPr>
              <a:t>sulphurous</a:t>
            </a:r>
            <a:r>
              <a:rPr lang="en-US" sz="2000" dirty="0" smtClean="0">
                <a:solidFill>
                  <a:srgbClr val="000000"/>
                </a:solidFill>
                <a:latin typeface="Bahnschrift" pitchFamily="32" charset="0"/>
              </a:rPr>
              <a:t> acid and nitric acid, respectively.</a:t>
            </a: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IN" sz="2000" dirty="0" smtClean="0">
              <a:solidFill>
                <a:srgbClr val="000000"/>
              </a:solidFill>
              <a:latin typeface="Bahnschrift" pitchFamily="32" charset="0"/>
            </a:endParaRP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2000" b="1" dirty="0" smtClean="0">
                <a:solidFill>
                  <a:srgbClr val="000000"/>
                </a:solidFill>
                <a:latin typeface="Bahnschrift" pitchFamily="32" charset="0"/>
              </a:rPr>
              <a:t>Effects of Acid rain</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Reduction in population of flora and fauna</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Damage to terrestrial ecosystems </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Corrosion of buildings </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Effect on human beings </a:t>
            </a: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000" dirty="0" smtClean="0">
              <a:solidFill>
                <a:srgbClr val="000000"/>
              </a:solidFill>
              <a:latin typeface="Bahnschrift" pitchFamily="32" charset="0"/>
            </a:endParaRP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000" dirty="0" smtClean="0">
              <a:solidFill>
                <a:srgbClr val="000000"/>
              </a:solidFill>
              <a:latin typeface="Bahnschrift" pitchFamily="32" charset="0"/>
            </a:endParaRP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000" dirty="0" smtClean="0">
              <a:solidFill>
                <a:srgbClr val="000000"/>
              </a:solidFill>
              <a:latin typeface="Bahnschrift" pitchFamily="32" charset="0"/>
            </a:endParaRP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000" dirty="0" smtClean="0">
              <a:solidFill>
                <a:srgbClr val="000000"/>
              </a:solidFill>
              <a:latin typeface="Bahnschrift" pitchFamily="32" charset="0"/>
            </a:endParaRPr>
          </a:p>
        </p:txBody>
      </p:sp>
      <p:pic>
        <p:nvPicPr>
          <p:cNvPr id="27650" name="Picture 2" descr="DANGERS ON TAJ MAHAL BEAUTY — Asia Journeyer"/>
          <p:cNvPicPr>
            <a:picLocks noChangeAspect="1" noChangeArrowheads="1"/>
          </p:cNvPicPr>
          <p:nvPr/>
        </p:nvPicPr>
        <p:blipFill>
          <a:blip r:embed="rId3" cstate="print"/>
          <a:stretch>
            <a:fillRect/>
          </a:stretch>
        </p:blipFill>
        <p:spPr bwMode="auto">
          <a:xfrm>
            <a:off x="6024370" y="3760827"/>
            <a:ext cx="3119630" cy="2454255"/>
          </a:xfrm>
          <a:prstGeom prst="rect">
            <a:avLst/>
          </a:prstGeom>
          <a:noFill/>
        </p:spPr>
      </p:pic>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400" b="1" dirty="0" smtClean="0">
                <a:solidFill>
                  <a:srgbClr val="C3D69B"/>
                </a:solidFill>
                <a:latin typeface="Bahnschrift Light" pitchFamily="32" charset="0"/>
              </a:rPr>
              <a:t>Ozone Layer and Its Depletion</a:t>
            </a:r>
          </a:p>
        </p:txBody>
      </p:sp>
      <p:sp>
        <p:nvSpPr>
          <p:cNvPr id="8194" name="Text Box 2"/>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600">
                <a:solidFill>
                  <a:srgbClr val="EBF1DE"/>
                </a:solidFill>
              </a:rPr>
              <a:t>12/03/19</a:t>
            </a:r>
          </a:p>
        </p:txBody>
      </p:sp>
      <p:sp>
        <p:nvSpPr>
          <p:cNvPr id="8196" name="Text Box 4"/>
          <p:cNvSpPr txBox="1">
            <a:spLocks noChangeArrowheads="1"/>
          </p:cNvSpPr>
          <p:nvPr/>
        </p:nvSpPr>
        <p:spPr bwMode="auto">
          <a:xfrm>
            <a:off x="7215188" y="3359150"/>
            <a:ext cx="181822" cy="833178"/>
          </a:xfrm>
          <a:prstGeom prst="rect">
            <a:avLst/>
          </a:prstGeom>
          <a:noFill/>
          <a:ln w="9525" cap="flat">
            <a:noFill/>
            <a:round/>
            <a:headEnd/>
            <a:tailEnd/>
          </a:ln>
          <a:effectLst/>
        </p:spPr>
        <p:txBody>
          <a:bodyPr wrap="none" lIns="90000" tIns="46800" rIns="90000" bIns="46800">
            <a:spAutoFit/>
          </a:bodyP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p:txBody>
      </p:sp>
      <p:sp>
        <p:nvSpPr>
          <p:cNvPr id="8198" name="Text Box 6"/>
          <p:cNvSpPr txBox="1">
            <a:spLocks noChangeArrowheads="1"/>
          </p:cNvSpPr>
          <p:nvPr/>
        </p:nvSpPr>
        <p:spPr bwMode="auto">
          <a:xfrm>
            <a:off x="4714876" y="1714488"/>
            <a:ext cx="4000528" cy="3357586"/>
          </a:xfrm>
          <a:prstGeom prst="rect">
            <a:avLst/>
          </a:prstGeom>
          <a:noFill/>
          <a:ln w="9525" cap="flat">
            <a:noFill/>
            <a:round/>
            <a:headEnd/>
            <a:tailEnd/>
          </a:ln>
          <a:effectLst/>
        </p:spPr>
        <p:txBody>
          <a:bodyPr lIns="90000" tIns="45000" rIns="90000" bIns="45000"/>
          <a:lstStyle/>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The decrease in the concentration of ozone (O</a:t>
            </a:r>
            <a:r>
              <a:rPr lang="en-US" sz="2800" baseline="-25000" dirty="0" smtClean="0">
                <a:solidFill>
                  <a:srgbClr val="000000"/>
                </a:solidFill>
                <a:latin typeface="Bahnschrift" pitchFamily="32" charset="0"/>
              </a:rPr>
              <a:t>3</a:t>
            </a:r>
            <a:r>
              <a:rPr lang="en-US" sz="2800" dirty="0" smtClean="0">
                <a:solidFill>
                  <a:srgbClr val="000000"/>
                </a:solidFill>
                <a:latin typeface="Bahnschrift" pitchFamily="32" charset="0"/>
              </a:rPr>
              <a:t>) in stratosphere is known as ozone layer depletion.</a:t>
            </a:r>
          </a:p>
        </p:txBody>
      </p:sp>
      <p:pic>
        <p:nvPicPr>
          <p:cNvPr id="6" name="Picture 5">
            <a:extLst>
              <a:ext uri="{FF2B5EF4-FFF2-40B4-BE49-F238E27FC236}">
                <a16:creationId xmlns="" xmlns:a16="http://schemas.microsoft.com/office/drawing/2014/main" id="{75A3331A-03F4-4F47-A78F-FC45F3C1C64A}"/>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4500562" y="5286388"/>
            <a:ext cx="4643438" cy="960834"/>
          </a:xfrm>
          <a:prstGeom prst="rect">
            <a:avLst/>
          </a:prstGeom>
        </p:spPr>
      </p:pic>
      <p:pic>
        <p:nvPicPr>
          <p:cNvPr id="7" name="Picture 6">
            <a:extLst>
              <a:ext uri="{FF2B5EF4-FFF2-40B4-BE49-F238E27FC236}">
                <a16:creationId xmlns="" xmlns:a16="http://schemas.microsoft.com/office/drawing/2014/main" id="{7C64CAC4-2059-4B26-B58A-92F93448069C}"/>
              </a:ext>
            </a:extLst>
          </p:cNvPr>
          <p:cNvPicPr>
            <a:picLocks noChangeAspect="1"/>
          </p:cNvPicPr>
          <p:nvPr/>
        </p:nvPicPr>
        <p:blipFill>
          <a:blip r:embed="rId4" cstate="print"/>
          <a:stretch>
            <a:fillRect/>
          </a:stretch>
        </p:blipFill>
        <p:spPr>
          <a:xfrm>
            <a:off x="0" y="1500174"/>
            <a:ext cx="4503910" cy="4714909"/>
          </a:xfrm>
          <a:prstGeom prst="rect">
            <a:avLst/>
          </a:prstGeom>
        </p:spPr>
      </p:pic>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7C666AC2-FE49-4BDB-B9B3-A20AB618F545}"/>
              </a:ext>
            </a:extLst>
          </p:cNvPr>
          <p:cNvPicPr>
            <a:picLocks noChangeAspect="1"/>
          </p:cNvPicPr>
          <p:nvPr/>
        </p:nvPicPr>
        <p:blipFill>
          <a:blip r:embed="rId2" cstate="print"/>
          <a:stretch>
            <a:fillRect/>
          </a:stretch>
        </p:blipFill>
        <p:spPr>
          <a:xfrm>
            <a:off x="1" y="0"/>
            <a:ext cx="9144000" cy="6858000"/>
          </a:xfrm>
          <a:prstGeom prst="rect">
            <a:avLst/>
          </a:prstGeom>
        </p:spPr>
      </p:pic>
    </p:spTree>
    <p:extLst>
      <p:ext uri="{BB962C8B-B14F-4D97-AF65-F5344CB8AC3E}">
        <p14:creationId xmlns="" xmlns:p14="http://schemas.microsoft.com/office/powerpoint/2010/main" val="34846647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0279A4CF-101E-4949-97C9-BF087E77422B}"/>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5572132" y="1500174"/>
            <a:ext cx="3571868" cy="4679302"/>
          </a:xfrm>
          <a:prstGeom prst="rect">
            <a:avLst/>
          </a:prstGeom>
        </p:spPr>
      </p:pic>
      <p:pic>
        <p:nvPicPr>
          <p:cNvPr id="5" name="Picture 4">
            <a:extLst>
              <a:ext uri="{FF2B5EF4-FFF2-40B4-BE49-F238E27FC236}">
                <a16:creationId xmlns="" xmlns:a16="http://schemas.microsoft.com/office/drawing/2014/main" id="{42AC05C9-45FD-4018-86E1-DCE9493608A1}"/>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85720" y="2357430"/>
            <a:ext cx="5286412" cy="2943806"/>
          </a:xfrm>
          <a:prstGeom prst="rect">
            <a:avLst/>
          </a:prstGeom>
        </p:spPr>
      </p:pic>
      <p:sp>
        <p:nvSpPr>
          <p:cNvPr id="6" name="TextBox 5">
            <a:extLst>
              <a:ext uri="{FF2B5EF4-FFF2-40B4-BE49-F238E27FC236}">
                <a16:creationId xmlns="" xmlns:a16="http://schemas.microsoft.com/office/drawing/2014/main" id="{D2ABDB63-DAE9-4A05-8E1A-6C9342D4DADE}"/>
              </a:ext>
            </a:extLst>
          </p:cNvPr>
          <p:cNvSpPr txBox="1"/>
          <p:nvPr/>
        </p:nvSpPr>
        <p:spPr>
          <a:xfrm>
            <a:off x="214282" y="1571612"/>
            <a:ext cx="4999130" cy="646331"/>
          </a:xfrm>
          <a:prstGeom prst="rect">
            <a:avLst/>
          </a:prstGeom>
          <a:noFill/>
        </p:spPr>
        <p:txBody>
          <a:bodyPr wrap="square" rtlCol="0">
            <a:spAutoFit/>
          </a:bodyPr>
          <a:lstStyle/>
          <a:p>
            <a:r>
              <a:rPr lang="en-IN" dirty="0">
                <a:solidFill>
                  <a:srgbClr val="006600"/>
                </a:solidFill>
                <a:latin typeface="+mn-lt"/>
              </a:rPr>
              <a:t>Dobson Unit (DU) = </a:t>
            </a:r>
            <a:r>
              <a:rPr lang="it-IT" dirty="0">
                <a:solidFill>
                  <a:srgbClr val="006600"/>
                </a:solidFill>
                <a:latin typeface="+mn-lt"/>
              </a:rPr>
              <a:t>2.6867 x 10</a:t>
            </a:r>
            <a:r>
              <a:rPr lang="it-IT" baseline="30000" dirty="0">
                <a:solidFill>
                  <a:srgbClr val="006600"/>
                </a:solidFill>
                <a:latin typeface="+mn-lt"/>
              </a:rPr>
              <a:t>20</a:t>
            </a:r>
            <a:r>
              <a:rPr lang="it-IT" dirty="0">
                <a:solidFill>
                  <a:srgbClr val="006600"/>
                </a:solidFill>
                <a:latin typeface="+mn-lt"/>
              </a:rPr>
              <a:t> molecules per meter square</a:t>
            </a:r>
            <a:endParaRPr lang="en-IN" dirty="0">
              <a:solidFill>
                <a:srgbClr val="006600"/>
              </a:solidFill>
              <a:latin typeface="+mn-lt"/>
            </a:endParaRPr>
          </a:p>
        </p:txBody>
      </p:sp>
      <p:sp>
        <p:nvSpPr>
          <p:cNvPr id="8" name="Text Box 1"/>
          <p:cNvSpPr txBox="1">
            <a:spLocks noChangeArrowheads="1"/>
          </p:cNvSpPr>
          <p:nvPr/>
        </p:nvSpPr>
        <p:spPr bwMode="auto">
          <a:xfrm>
            <a:off x="428596" y="274638"/>
            <a:ext cx="8329642"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400" b="1" dirty="0" smtClean="0">
                <a:solidFill>
                  <a:srgbClr val="C3D69B"/>
                </a:solidFill>
                <a:latin typeface="Bahnschrift Light" pitchFamily="32" charset="0"/>
              </a:rPr>
              <a:t>Ozone Depleting Potential (ODP)</a:t>
            </a:r>
          </a:p>
        </p:txBody>
      </p:sp>
    </p:spTree>
    <p:extLst>
      <p:ext uri="{BB962C8B-B14F-4D97-AF65-F5344CB8AC3E}">
        <p14:creationId xmlns="" xmlns:p14="http://schemas.microsoft.com/office/powerpoint/2010/main" val="39884170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D2ABDB63-DAE9-4A05-8E1A-6C9342D4DADE}"/>
              </a:ext>
            </a:extLst>
          </p:cNvPr>
          <p:cNvSpPr txBox="1"/>
          <p:nvPr/>
        </p:nvSpPr>
        <p:spPr>
          <a:xfrm>
            <a:off x="214282" y="1571612"/>
            <a:ext cx="8715436" cy="923330"/>
          </a:xfrm>
          <a:prstGeom prst="rect">
            <a:avLst/>
          </a:prstGeom>
          <a:noFill/>
        </p:spPr>
        <p:txBody>
          <a:bodyPr wrap="square" rtlCol="0">
            <a:spAutoFit/>
          </a:bodyPr>
          <a:lstStyle/>
          <a:p>
            <a:r>
              <a:rPr lang="en-US" dirty="0" smtClean="0">
                <a:solidFill>
                  <a:srgbClr val="006600"/>
                </a:solidFill>
                <a:latin typeface="+mn-lt"/>
              </a:rPr>
              <a:t>The thinning of ozone layer or reduction in concentration of ozone especially over the area of Antarctic continent is known as ozone hole, which covers approximately seven million square kilometer. </a:t>
            </a:r>
            <a:endParaRPr lang="en-US" dirty="0">
              <a:solidFill>
                <a:srgbClr val="006600"/>
              </a:solidFill>
              <a:latin typeface="+mn-lt"/>
            </a:endParaRPr>
          </a:p>
        </p:txBody>
      </p:sp>
      <p:sp>
        <p:nvSpPr>
          <p:cNvPr id="8" name="Text Box 1"/>
          <p:cNvSpPr txBox="1">
            <a:spLocks noChangeArrowheads="1"/>
          </p:cNvSpPr>
          <p:nvPr/>
        </p:nvSpPr>
        <p:spPr bwMode="auto">
          <a:xfrm>
            <a:off x="428596" y="274638"/>
            <a:ext cx="8329642"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5400" dirty="0" smtClean="0">
                <a:solidFill>
                  <a:srgbClr val="C3D69B"/>
                </a:solidFill>
                <a:latin typeface="Bahnschrift Light" pitchFamily="32" charset="0"/>
              </a:rPr>
              <a:t>Ozone Hole</a:t>
            </a:r>
          </a:p>
        </p:txBody>
      </p:sp>
      <p:pic>
        <p:nvPicPr>
          <p:cNvPr id="21508" name="Picture 4" descr="Ozone hole near South Pole shrinks to smallest size ever seen"/>
          <p:cNvPicPr>
            <a:picLocks noChangeAspect="1" noChangeArrowheads="1" noCrop="1"/>
          </p:cNvPicPr>
          <p:nvPr/>
        </p:nvPicPr>
        <p:blipFill>
          <a:blip r:embed="rId2" cstate="print"/>
          <a:srcRect/>
          <a:stretch>
            <a:fillRect/>
          </a:stretch>
        </p:blipFill>
        <p:spPr bwMode="auto">
          <a:xfrm>
            <a:off x="857224" y="2500306"/>
            <a:ext cx="7524752" cy="3762376"/>
          </a:xfrm>
          <a:prstGeom prst="rect">
            <a:avLst/>
          </a:prstGeom>
          <a:noFill/>
        </p:spPr>
      </p:pic>
    </p:spTree>
    <p:extLst>
      <p:ext uri="{BB962C8B-B14F-4D97-AF65-F5344CB8AC3E}">
        <p14:creationId xmlns="" xmlns:p14="http://schemas.microsoft.com/office/powerpoint/2010/main" val="39884170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81000" y="1714488"/>
            <a:ext cx="8458200" cy="4305312"/>
          </a:xfrm>
          <a:prstGeom prst="rect">
            <a:avLst/>
          </a:prstGeom>
          <a:noFill/>
          <a:ln w="9525" cap="flat">
            <a:noFill/>
            <a:round/>
            <a:headEnd/>
            <a:tailEnd/>
          </a:ln>
          <a:effectLst/>
        </p:spPr>
        <p:txBody>
          <a:bodyPr/>
          <a:lstStyle/>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3200" b="1" dirty="0">
                <a:solidFill>
                  <a:srgbClr val="006600"/>
                </a:solidFill>
                <a:latin typeface="+mn-lt"/>
                <a:ea typeface="Microsoft YaHei" charset="-122"/>
              </a:rPr>
              <a:t>Objective</a:t>
            </a:r>
            <a:r>
              <a:rPr lang="en-US" sz="2400" dirty="0">
                <a:solidFill>
                  <a:srgbClr val="006600"/>
                </a:solidFill>
                <a:latin typeface="+mn-lt"/>
                <a:ea typeface="Microsoft YaHei" charset="-122"/>
              </a:rPr>
              <a:t>- </a:t>
            </a:r>
            <a:r>
              <a:rPr lang="en-US" sz="2800" dirty="0">
                <a:solidFill>
                  <a:srgbClr val="006600"/>
                </a:solidFill>
                <a:latin typeface="+mn-lt"/>
                <a:ea typeface="Microsoft YaHei" charset="-122"/>
              </a:rPr>
              <a:t>It provides for the protection and conservation of the Environment</a:t>
            </a:r>
            <a:r>
              <a:rPr lang="en-US" sz="2800" dirty="0" smtClean="0">
                <a:solidFill>
                  <a:srgbClr val="006600"/>
                </a:solidFill>
                <a:latin typeface="+mn-lt"/>
                <a:ea typeface="Microsoft YaHei" charset="-122"/>
              </a:rPr>
              <a:t>.</a:t>
            </a:r>
          </a:p>
          <a:p>
            <a:pPr marL="914400" lvl="1" indent="-4572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Enacted in 1986, the Environment Protection Act is an important legislation aimed at protecting the environment and preventing pollution in India.</a:t>
            </a:r>
          </a:p>
          <a:p>
            <a:pPr marL="914400" lvl="1" indent="-4572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provides for the prevention, control, and abatement of environmental pollution, and the protection of the environment overall.</a:t>
            </a:r>
          </a:p>
          <a:p>
            <a:pPr marL="914400" lvl="1" indent="-4572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also empowers the central government to take necessary measures to protect and improve the quality of the environment.</a:t>
            </a:r>
            <a:endParaRPr lang="en-US" sz="2800" dirty="0">
              <a:solidFill>
                <a:srgbClr val="006600"/>
              </a:solidFill>
              <a:latin typeface="+mn-lt"/>
              <a:ea typeface="Microsoft YaHei" charset="-122"/>
            </a:endParaRP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5400" dirty="0" smtClean="0">
                <a:solidFill>
                  <a:srgbClr val="C3D69B"/>
                </a:solidFill>
                <a:latin typeface="Bahnschrift Light" pitchFamily="32" charset="0"/>
              </a:rPr>
              <a:t/>
            </a:r>
            <a:br>
              <a:rPr lang="en-US" sz="5400" dirty="0" smtClean="0">
                <a:solidFill>
                  <a:srgbClr val="C3D69B"/>
                </a:solidFill>
                <a:latin typeface="Bahnschrift Light" pitchFamily="32" charset="0"/>
              </a:rPr>
            </a:br>
            <a:r>
              <a:rPr lang="en-US" sz="5400" dirty="0" smtClean="0">
                <a:solidFill>
                  <a:srgbClr val="C3D69B"/>
                </a:solidFill>
                <a:latin typeface="Bahnschrift Light" pitchFamily="32" charset="0"/>
              </a:rPr>
              <a:t>The Environment Protection act 1986</a:t>
            </a:r>
            <a:br>
              <a:rPr lang="en-US" sz="5400" dirty="0" smtClean="0">
                <a:solidFill>
                  <a:srgbClr val="C3D69B"/>
                </a:solidFill>
                <a:latin typeface="Bahnschrift Light" pitchFamily="32" charset="0"/>
              </a:rPr>
            </a:br>
            <a:endParaRPr lang="en-US" sz="5400" dirty="0" smtClean="0">
              <a:solidFill>
                <a:srgbClr val="C3D69B"/>
              </a:solidFill>
              <a:latin typeface="Bahnschrift Light" pitchFamily="32" charset="0"/>
            </a:endParaRP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23528" y="1714488"/>
            <a:ext cx="8655496" cy="4305312"/>
          </a:xfrm>
          <a:prstGeom prst="rect">
            <a:avLst/>
          </a:prstGeom>
          <a:noFill/>
          <a:ln w="9525" cap="flat">
            <a:noFill/>
            <a:round/>
            <a:headEnd/>
            <a:tailEnd/>
          </a:ln>
          <a:effectLst/>
        </p:spPr>
        <p:txBody>
          <a:bodyPr/>
          <a:lstStyle/>
          <a:p>
            <a:pPr marL="266700" lvl="1"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provides for the establishment of Central and State Pollution Control Boards, which are responsible for enforcing the provisions of the Act and implementing pollution control measures.</a:t>
            </a:r>
          </a:p>
          <a:p>
            <a:pPr marL="266700" lvl="1"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empowers the government to regulate and restrict industrial activities that may cause pollution, and to impose penalties for non-compliance.</a:t>
            </a:r>
          </a:p>
          <a:p>
            <a:pPr marL="266700" lvl="1"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also provides for the appointment of Environmental Impact Assessment (EIA) authorities, who are responsible for assessing the potential environmental impacts of developmental projects before they are approved.</a:t>
            </a:r>
            <a:endParaRPr lang="en-US" sz="2800" dirty="0">
              <a:solidFill>
                <a:srgbClr val="006600"/>
              </a:solidFill>
              <a:latin typeface="+mn-lt"/>
              <a:ea typeface="Microsoft YaHei" charset="-122"/>
            </a:endParaRP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400" dirty="0" smtClean="0">
                <a:solidFill>
                  <a:srgbClr val="C3D69B"/>
                </a:solidFill>
                <a:latin typeface="Bahnschrift Light" pitchFamily="32" charset="0"/>
              </a:rPr>
              <a:t/>
            </a:r>
            <a:br>
              <a:rPr lang="en-US" sz="4400" dirty="0" smtClean="0">
                <a:solidFill>
                  <a:srgbClr val="C3D69B"/>
                </a:solidFill>
                <a:latin typeface="Bahnschrift Light" pitchFamily="32" charset="0"/>
              </a:rPr>
            </a:br>
            <a:r>
              <a:rPr lang="en-US" sz="4400" dirty="0" smtClean="0">
                <a:solidFill>
                  <a:srgbClr val="C3D69B"/>
                </a:solidFill>
                <a:latin typeface="Bahnschrift Light" pitchFamily="32" charset="0"/>
              </a:rPr>
              <a:t>Salient Features of the Environment Protection Act 1986</a:t>
            </a:r>
            <a:br>
              <a:rPr lang="en-US" sz="4400" dirty="0" smtClean="0">
                <a:solidFill>
                  <a:srgbClr val="C3D69B"/>
                </a:solidFill>
                <a:latin typeface="Bahnschrift Light" pitchFamily="32" charset="0"/>
              </a:rPr>
            </a:br>
            <a:endParaRPr lang="en-US" sz="4400" dirty="0" smtClean="0">
              <a:solidFill>
                <a:srgbClr val="C3D69B"/>
              </a:solidFill>
              <a:latin typeface="Bahnschrift Light" pitchFamily="32" charset="0"/>
            </a:endParaRP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23528" y="1714488"/>
            <a:ext cx="8655496" cy="4305312"/>
          </a:xfrm>
          <a:prstGeom prst="rect">
            <a:avLst/>
          </a:prstGeom>
          <a:noFill/>
          <a:ln w="9525" cap="flat">
            <a:noFill/>
            <a:round/>
            <a:headEnd/>
            <a:tailEnd/>
          </a:ln>
          <a:effectLst/>
        </p:spPr>
        <p:txBody>
          <a:bodyPr/>
          <a:lstStyle/>
          <a:p>
            <a:pPr marL="266700" lvl="1"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Environment Protection Act has had a significant impact on the protection of the environment in India.</a:t>
            </a:r>
          </a:p>
          <a:p>
            <a:pPr marL="266700" lvl="1"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has led to the establishment of pollution control measures, such as the installation of effluent treatment plants, and has helped to reduce the pollution levels in air and water.</a:t>
            </a:r>
          </a:p>
          <a:p>
            <a:pPr marL="266700" lvl="1"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has also led to the promotion of sustainable development practices, and has helped to raise public awareness about the importance of protecting the environment.</a:t>
            </a:r>
            <a:endParaRPr lang="en-US" sz="2800" dirty="0">
              <a:solidFill>
                <a:srgbClr val="006600"/>
              </a:solidFill>
              <a:latin typeface="+mn-lt"/>
              <a:ea typeface="Microsoft YaHei" charset="-122"/>
            </a:endParaRP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5400" dirty="0" smtClean="0">
                <a:solidFill>
                  <a:srgbClr val="C3D69B"/>
                </a:solidFill>
                <a:latin typeface="Bahnschrift Light" pitchFamily="32" charset="0"/>
              </a:rPr>
              <a:t>Impact of the Environment Protection Act 1986</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400" dirty="0" smtClean="0">
                <a:solidFill>
                  <a:srgbClr val="C3D69B"/>
                </a:solidFill>
                <a:latin typeface="Bahnschrift Light" pitchFamily="32" charset="0"/>
              </a:rPr>
              <a:t>Amendments of  Environment Protection Act 1986</a:t>
            </a:r>
          </a:p>
        </p:txBody>
      </p:sp>
      <p:graphicFrame>
        <p:nvGraphicFramePr>
          <p:cNvPr id="4" name="Table 3"/>
          <p:cNvGraphicFramePr>
            <a:graphicFrameLocks noGrp="1"/>
          </p:cNvGraphicFramePr>
          <p:nvPr/>
        </p:nvGraphicFramePr>
        <p:xfrm>
          <a:off x="323527" y="1556792"/>
          <a:ext cx="8424936" cy="4579655"/>
        </p:xfrm>
        <a:graphic>
          <a:graphicData uri="http://schemas.openxmlformats.org/drawingml/2006/table">
            <a:tbl>
              <a:tblPr/>
              <a:tblGrid>
                <a:gridCol w="1728193"/>
                <a:gridCol w="864096"/>
                <a:gridCol w="5832647"/>
              </a:tblGrid>
              <a:tr h="205585">
                <a:tc>
                  <a:txBody>
                    <a:bodyPr/>
                    <a:lstStyle/>
                    <a:p>
                      <a:pPr fontAlgn="b"/>
                      <a:r>
                        <a:rPr lang="en-US" sz="1400" b="1" dirty="0"/>
                        <a:t>Amendment</a:t>
                      </a:r>
                    </a:p>
                  </a:txBody>
                  <a:tcPr marL="22453" marR="22453" marT="11227" marB="11227"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
                      <a:r>
                        <a:rPr lang="en-US" sz="1400" b="1"/>
                        <a:t>Year</a:t>
                      </a:r>
                    </a:p>
                  </a:txBody>
                  <a:tcPr marL="22453" marR="22453" marT="11227" marB="11227"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
                      <a:r>
                        <a:rPr lang="en-US" sz="1400" b="1"/>
                        <a:t>Key Provisions</a:t>
                      </a:r>
                    </a:p>
                  </a:txBody>
                  <a:tcPr marL="22453" marR="22453" marT="11227" marB="11227"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909748">
                <a:tc>
                  <a:txBody>
                    <a:bodyPr/>
                    <a:lstStyle/>
                    <a:p>
                      <a:pPr fontAlgn="base"/>
                      <a:r>
                        <a:rPr lang="en-US" sz="1400"/>
                        <a:t>1st Amendment</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a:t>1991</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Introduced </a:t>
                      </a:r>
                      <a:r>
                        <a:rPr lang="en-US" sz="1400" dirty="0"/>
                        <a:t>the concept of "hazardous </a:t>
                      </a:r>
                      <a:r>
                        <a:rPr lang="en-US" sz="1400" dirty="0" smtClean="0"/>
                        <a:t>substances“</a:t>
                      </a:r>
                    </a:p>
                    <a:p>
                      <a:pPr fontAlgn="base">
                        <a:buFontTx/>
                        <a:buChar char="-"/>
                      </a:pPr>
                      <a:r>
                        <a:rPr lang="en-US" sz="1400" dirty="0" smtClean="0"/>
                        <a:t>Required </a:t>
                      </a:r>
                      <a:r>
                        <a:rPr lang="en-US" sz="1400" dirty="0"/>
                        <a:t>certain industries to obtain consent from the State Pollution Control Board (SPCB) before operating</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655865">
                <a:tc>
                  <a:txBody>
                    <a:bodyPr/>
                    <a:lstStyle/>
                    <a:p>
                      <a:pPr fontAlgn="base"/>
                      <a:r>
                        <a:rPr lang="en-US" sz="1400"/>
                        <a:t>2nd Amendment</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a:t>1992</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 Made it mandatory for industries to disclose information related to the discharge of pollutants into the environment</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846278">
                <a:tc>
                  <a:txBody>
                    <a:bodyPr/>
                    <a:lstStyle/>
                    <a:p>
                      <a:pPr fontAlgn="base"/>
                      <a:r>
                        <a:rPr lang="en-US" sz="1400"/>
                        <a:t>3rd Amendment</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a:t>1997</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 Established the National Environment Appellate Authority to hear appeals against decisions made by the central and state pollution control boards</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577602">
                <a:tc>
                  <a:txBody>
                    <a:bodyPr/>
                    <a:lstStyle/>
                    <a:p>
                      <a:pPr fontAlgn="base"/>
                      <a:r>
                        <a:rPr lang="en-IN" sz="1400" dirty="0" smtClean="0"/>
                        <a:t>4</a:t>
                      </a:r>
                      <a:r>
                        <a:rPr lang="en-IN" sz="1400" baseline="30000" dirty="0" smtClean="0"/>
                        <a:t>th</a:t>
                      </a:r>
                      <a:r>
                        <a:rPr lang="en-IN" sz="1400" dirty="0" smtClean="0"/>
                        <a:t> Amendment</a:t>
                      </a:r>
                      <a:endParaRPr lang="en-US" sz="1400" dirty="0"/>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IN" sz="1400" dirty="0" smtClean="0"/>
                        <a:t>2001</a:t>
                      </a:r>
                      <a:endParaRPr lang="en-US" sz="1400" dirty="0"/>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smtClean="0"/>
                        <a:t>strengthen the provisions for penalizing polluters and introduced the concept of 'polluter pays principle', which makes polluters liable to pay for the environmental damage caused by their activities.</a:t>
                      </a:r>
                      <a:endParaRPr lang="en-US" sz="1400" dirty="0"/>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275040">
                <a:tc>
                  <a:txBody>
                    <a:bodyPr/>
                    <a:lstStyle/>
                    <a:p>
                      <a:pPr fontAlgn="base"/>
                      <a:r>
                        <a:rPr lang="en-US" sz="1400" dirty="0" smtClean="0"/>
                        <a:t>5th </a:t>
                      </a:r>
                      <a:r>
                        <a:rPr lang="en-US" sz="1400" dirty="0"/>
                        <a:t>Amendment</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a:t>2003</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 Increased penalties for offenses under the Act</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401982">
                <a:tc>
                  <a:txBody>
                    <a:bodyPr/>
                    <a:lstStyle/>
                    <a:p>
                      <a:pPr fontAlgn="base"/>
                      <a:r>
                        <a:rPr lang="en-US" sz="1400" dirty="0" smtClean="0"/>
                        <a:t>6th </a:t>
                      </a:r>
                      <a:r>
                        <a:rPr lang="en-US" sz="1400" dirty="0"/>
                        <a:t>Amendment</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a:t>2010</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a:t>- Introduced provisions related to the regulation of electronic waste</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592394">
                <a:tc>
                  <a:txBody>
                    <a:bodyPr/>
                    <a:lstStyle/>
                    <a:p>
                      <a:pPr fontAlgn="base"/>
                      <a:r>
                        <a:rPr lang="en-US" sz="1400" dirty="0" smtClean="0"/>
                        <a:t>7th </a:t>
                      </a:r>
                      <a:r>
                        <a:rPr lang="en-US" sz="1400" dirty="0"/>
                        <a:t>Amendment</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noFill/>
                  </a:tcPr>
                </a:tc>
                <a:tc>
                  <a:txBody>
                    <a:bodyPr/>
                    <a:lstStyle/>
                    <a:p>
                      <a:pPr fontAlgn="base"/>
                      <a:r>
                        <a:rPr lang="en-US" sz="1400"/>
                        <a:t>2021</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noFill/>
                  </a:tcPr>
                </a:tc>
                <a:tc>
                  <a:txBody>
                    <a:bodyPr/>
                    <a:lstStyle/>
                    <a:p>
                      <a:pPr fontAlgn="base"/>
                      <a:r>
                        <a:rPr lang="en-US" sz="1400" dirty="0"/>
                        <a:t>- Introduced provisions related to the management of air pollution in the National Capital Region (NCR)</a:t>
                      </a:r>
                    </a:p>
                  </a:txBody>
                  <a:tcPr marL="22453" marR="22453" marT="11227" marB="11227"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noFill/>
                  </a:tcPr>
                </a:tc>
              </a:tr>
            </a:tbl>
          </a:graphicData>
        </a:graphic>
      </p:graphicFrame>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4400">
                <a:solidFill>
                  <a:srgbClr val="C3D69B"/>
                </a:solidFill>
                <a:latin typeface="Bahnschrift Light" pitchFamily="32" charset="0"/>
              </a:rPr>
              <a:t>Current Environmental issues</a:t>
            </a:r>
          </a:p>
        </p:txBody>
      </p:sp>
      <p:sp>
        <p:nvSpPr>
          <p:cNvPr id="7170" name="Text Box 2"/>
          <p:cNvSpPr txBox="1">
            <a:spLocks noChangeArrowheads="1"/>
          </p:cNvSpPr>
          <p:nvPr/>
        </p:nvSpPr>
        <p:spPr bwMode="auto">
          <a:xfrm>
            <a:off x="285720" y="1500174"/>
            <a:ext cx="5302250" cy="4714908"/>
          </a:xfrm>
          <a:prstGeom prst="rect">
            <a:avLst/>
          </a:prstGeom>
          <a:noFill/>
          <a:ln w="9525" cap="flat">
            <a:noFill/>
            <a:round/>
            <a:headEnd/>
            <a:tailEnd/>
          </a:ln>
          <a:effectLst/>
        </p:spPr>
        <p:txBody>
          <a:bodyPr/>
          <a:lstStyle/>
          <a:p>
            <a:pPr marL="336550"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2800" b="1" dirty="0">
                <a:solidFill>
                  <a:srgbClr val="003E07"/>
                </a:solidFill>
                <a:latin typeface="Bahnschrift" pitchFamily="32" charset="0"/>
              </a:rPr>
              <a:t>Greenhouse effect and Global Warming</a:t>
            </a:r>
          </a:p>
          <a:p>
            <a:pPr marL="741363" lvl="1" indent="-284163" eaLnBrk="1" hangingPunct="1">
              <a:lnSpc>
                <a:spcPct val="90000"/>
              </a:lnSpc>
              <a:spcBef>
                <a:spcPts val="800"/>
              </a:spcBef>
              <a:buFont typeface="Times New Roman" pitchFamily="16" charset="0"/>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2200" dirty="0">
                <a:solidFill>
                  <a:srgbClr val="003E07"/>
                </a:solidFill>
                <a:latin typeface="Bahnschrift" pitchFamily="32" charset="0"/>
              </a:rPr>
              <a:t>The term greenhouse effect is used to indicate a heat-trapping process caused by gases such as carbon dioxide, and water </a:t>
            </a:r>
            <a:r>
              <a:rPr lang="en-US" sz="2200" dirty="0" err="1">
                <a:solidFill>
                  <a:srgbClr val="003E07"/>
                </a:solidFill>
                <a:latin typeface="Bahnschrift" pitchFamily="32" charset="0"/>
              </a:rPr>
              <a:t>vapour</a:t>
            </a:r>
            <a:r>
              <a:rPr lang="en-US" sz="2200" dirty="0">
                <a:solidFill>
                  <a:srgbClr val="003E07"/>
                </a:solidFill>
                <a:latin typeface="Bahnschrift" pitchFamily="32" charset="0"/>
              </a:rPr>
              <a:t> which are transparent to incoming solar radiations but re-emit the infrared radiations from Earth's surface.</a:t>
            </a:r>
          </a:p>
          <a:p>
            <a:pPr marL="741363" lvl="1" indent="-284163" eaLnBrk="1" hangingPunct="1">
              <a:lnSpc>
                <a:spcPct val="90000"/>
              </a:lnSpc>
              <a:spcBef>
                <a:spcPts val="800"/>
              </a:spcBef>
              <a:buFont typeface="Times New Roman" pitchFamily="16" charset="0"/>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2200" dirty="0">
                <a:solidFill>
                  <a:srgbClr val="003E07"/>
                </a:solidFill>
                <a:latin typeface="Bahnschrift" pitchFamily="32" charset="0"/>
              </a:rPr>
              <a:t>Global warming is a long-term rise in the average temperature of Earth as a whole as a result of greenhouse effect. </a:t>
            </a:r>
          </a:p>
          <a:p>
            <a:pPr marL="341313" indent="-336550" eaLnBrk="1" hangingPunct="1">
              <a:lnSpc>
                <a:spcPct val="90000"/>
              </a:lnSpc>
              <a:spcBef>
                <a:spcPts val="800"/>
              </a:spcBef>
              <a:buClrTx/>
              <a:buFontTx/>
              <a:buNone/>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endParaRPr lang="en-US" sz="3200" dirty="0">
              <a:solidFill>
                <a:srgbClr val="003E07"/>
              </a:solidFill>
              <a:latin typeface="Bahnschrift" pitchFamily="32" charset="0"/>
            </a:endParaRPr>
          </a:p>
        </p:txBody>
      </p:sp>
      <p:sp>
        <p:nvSpPr>
          <p:cNvPr id="7171" name="Text Box 3"/>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200">
                <a:solidFill>
                  <a:srgbClr val="EBF1DE"/>
                </a:solidFill>
              </a:rPr>
              <a:t>12/03/19</a:t>
            </a:r>
          </a:p>
        </p:txBody>
      </p:sp>
      <p:pic>
        <p:nvPicPr>
          <p:cNvPr id="7172" name="Picture 4"/>
          <p:cNvPicPr>
            <a:picLocks noChangeAspect="1" noChangeArrowheads="1"/>
          </p:cNvPicPr>
          <p:nvPr/>
        </p:nvPicPr>
        <p:blipFill>
          <a:blip r:embed="rId3" cstate="print"/>
          <a:srcRect/>
          <a:stretch>
            <a:fillRect/>
          </a:stretch>
        </p:blipFill>
        <p:spPr bwMode="auto">
          <a:xfrm>
            <a:off x="5688013" y="2808288"/>
            <a:ext cx="3240087" cy="2706687"/>
          </a:xfrm>
          <a:prstGeom prst="rect">
            <a:avLst/>
          </a:prstGeom>
          <a:noFill/>
          <a:ln w="9525" cap="flat">
            <a:noFill/>
            <a:round/>
            <a:headEnd/>
            <a:tailEnd/>
          </a:ln>
          <a:effectLst/>
        </p:spPr>
      </p:pic>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251520" y="1556792"/>
            <a:ext cx="8655496" cy="4305312"/>
          </a:xfrm>
          <a:prstGeom prst="rect">
            <a:avLst/>
          </a:prstGeom>
          <a:noFill/>
          <a:ln w="9525" cap="flat">
            <a:noFill/>
            <a:round/>
            <a:headEnd/>
            <a:tailEnd/>
          </a:ln>
          <a:effectLst/>
        </p:spPr>
        <p:txBody>
          <a:bodyPr/>
          <a:lstStyle/>
          <a:p>
            <a:pPr marL="266700" lvl="1"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000" dirty="0" smtClean="0">
                <a:solidFill>
                  <a:srgbClr val="006600"/>
                </a:solidFill>
                <a:latin typeface="+mn-lt"/>
                <a:ea typeface="Microsoft YaHei" charset="-122"/>
              </a:rPr>
              <a:t>EIA is a process of evaluating the potential environmental impacts of a proposed project or development.</a:t>
            </a:r>
          </a:p>
          <a:p>
            <a:pPr marL="666750" lvl="2"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IN" sz="2000" dirty="0" smtClean="0">
                <a:solidFill>
                  <a:srgbClr val="006600"/>
                </a:solidFill>
                <a:latin typeface="+mn-lt"/>
                <a:ea typeface="Microsoft YaHei" charset="-122"/>
              </a:rPr>
              <a:t>Examples: </a:t>
            </a:r>
            <a:r>
              <a:rPr lang="en-US" sz="2000" dirty="0" smtClean="0">
                <a:solidFill>
                  <a:srgbClr val="006600"/>
                </a:solidFill>
                <a:latin typeface="+mn-lt"/>
                <a:ea typeface="Microsoft YaHei" charset="-122"/>
              </a:rPr>
              <a:t>Construction of a new road or building, Mining and mineral extraction, Large-scale agricultural projects, Oil and gas exploration and production</a:t>
            </a:r>
          </a:p>
          <a:p>
            <a:pPr marL="266700" lvl="1"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Steps in Environmental Impact Assessment:</a:t>
            </a:r>
          </a:p>
          <a:p>
            <a:pPr marL="666750" lvl="2"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Screening</a:t>
            </a:r>
          </a:p>
          <a:p>
            <a:pPr marL="666750" lvl="2"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Scoping</a:t>
            </a:r>
          </a:p>
          <a:p>
            <a:pPr marL="666750" lvl="2"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Assessment</a:t>
            </a:r>
          </a:p>
          <a:p>
            <a:pPr marL="666750" lvl="2"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Mitigation</a:t>
            </a:r>
          </a:p>
          <a:p>
            <a:pPr marL="666750" lvl="2" indent="-266700">
              <a:spcBef>
                <a:spcPts val="600"/>
              </a:spcBef>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Review and Monitoring</a:t>
            </a:r>
            <a:endParaRPr lang="en-US" sz="2400" dirty="0">
              <a:solidFill>
                <a:srgbClr val="006600"/>
              </a:solidFill>
              <a:latin typeface="+mn-lt"/>
              <a:ea typeface="Microsoft YaHei" charset="-122"/>
            </a:endParaRP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5400" dirty="0" smtClean="0">
                <a:solidFill>
                  <a:srgbClr val="C3D69B"/>
                </a:solidFill>
                <a:latin typeface="Bahnschrift Light" pitchFamily="32" charset="0"/>
              </a:rPr>
              <a:t>Environmental Impact Assessment (EIA)</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81000" y="1714488"/>
            <a:ext cx="8458200" cy="4305312"/>
          </a:xfrm>
          <a:prstGeom prst="rect">
            <a:avLst/>
          </a:prstGeom>
          <a:noFill/>
          <a:ln w="9525" cap="flat">
            <a:noFill/>
            <a:round/>
            <a:headEnd/>
            <a:tailEnd/>
          </a:ln>
          <a:effectLst/>
        </p:spPr>
        <p:txBody>
          <a:bodyPr/>
          <a:lstStyle/>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Air (Prevention and Control of Pollution) Act, 1981 was enacted by the Indian Parliament to provide for the prevention, control, and abatement of air pollution.</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aims to protect and improve the quality of air and to prevent and control air pollution in India.</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Some of the key features of the Act include the establishment of State Pollution Control Boards, the regulation of industries and vehicles, and the imposition of penalties for non-compliance with the provisions of the Act.</a:t>
            </a: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800" dirty="0" smtClean="0">
                <a:solidFill>
                  <a:srgbClr val="C3D69B"/>
                </a:solidFill>
                <a:latin typeface="Bahnschrift Light" pitchFamily="32" charset="0"/>
              </a:rPr>
              <a:t>Air (Prevention and Control of Pollution) Act of 1981</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251520" y="1484784"/>
            <a:ext cx="8784976" cy="4752528"/>
          </a:xfrm>
          <a:prstGeom prst="rect">
            <a:avLst/>
          </a:prstGeom>
          <a:noFill/>
          <a:ln w="9525" cap="flat">
            <a:noFill/>
            <a:round/>
            <a:headEnd/>
            <a:tailEnd/>
          </a:ln>
          <a:effectLst/>
        </p:spPr>
        <p:txBody>
          <a:bodyPr/>
          <a:lstStyle/>
          <a:p>
            <a:pPr marL="180975" indent="-180975">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assigns certain roles and responsibilities to different entities for the prevention and control of air pollution.</a:t>
            </a:r>
          </a:p>
          <a:p>
            <a:pPr marL="180975" indent="-180975">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Central Pollution Control Board (CPCB) is responsible for coordinating the activities of State Pollution Control Boards and providing technical assistance and guidance to them.</a:t>
            </a:r>
          </a:p>
          <a:p>
            <a:pPr marL="180975" indent="-180975">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State Pollution Control Boards (SPCBs) are responsible for implementing the provisions of the Act within their respective states and monitoring air quality.</a:t>
            </a:r>
          </a:p>
          <a:p>
            <a:pPr marL="180975" indent="-180975">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Industries and other establishments are required to obtain a consent to operate under the Act and comply with emission standards and other regulations.</a:t>
            </a: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3200" dirty="0" smtClean="0">
                <a:solidFill>
                  <a:srgbClr val="C3D69B"/>
                </a:solidFill>
                <a:latin typeface="Bahnschrift Light" pitchFamily="32" charset="0"/>
              </a:rPr>
              <a:t>Roles and Responsibilities of Air (Prevention and Control of Pollution) Act of 1981</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81000" y="1714488"/>
            <a:ext cx="8458200" cy="4305312"/>
          </a:xfrm>
          <a:prstGeom prst="rect">
            <a:avLst/>
          </a:prstGeom>
          <a:noFill/>
          <a:ln w="9525" cap="flat">
            <a:noFill/>
            <a:round/>
            <a:headEnd/>
            <a:tailEnd/>
          </a:ln>
          <a:effectLst/>
        </p:spPr>
        <p:txBody>
          <a:bodyPr/>
          <a:lstStyle/>
          <a:p>
            <a:pPr marL="457200" indent="-457200">
              <a:spcBef>
                <a:spcPts val="600"/>
              </a:spcBef>
              <a:buClrTx/>
              <a:buFont typeface="+mj-lt"/>
              <a:buAutoNum type="arabicPeriod" startAt="5"/>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prescribes penalties for various offences related to air pollution. These penalties can range from fines to imprisonment.</a:t>
            </a:r>
          </a:p>
          <a:p>
            <a:pPr marL="457200" indent="-457200">
              <a:spcBef>
                <a:spcPts val="600"/>
              </a:spcBef>
              <a:buClrTx/>
              <a:buFont typeface="+mj-lt"/>
              <a:buAutoNum type="arabicPeriod" startAt="5"/>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Some of the offences under the Act include operating an industrial plant without obtaining a consent to operate, violating emission standards, and failing to comply with the directions of the SPCBs or CPCB.</a:t>
            </a:r>
          </a:p>
          <a:p>
            <a:pPr marL="457200" indent="-457200">
              <a:spcBef>
                <a:spcPts val="600"/>
              </a:spcBef>
              <a:buClrTx/>
              <a:buFont typeface="+mj-lt"/>
              <a:buAutoNum type="arabicPeriod" startAt="5"/>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also provides for the closure of industries or establishments that violate the provisions of the Act and pose a serious threat to public health and the environment.</a:t>
            </a: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3200" dirty="0" smtClean="0">
                <a:solidFill>
                  <a:srgbClr val="C3D69B"/>
                </a:solidFill>
                <a:latin typeface="Bahnschrift Light" pitchFamily="32" charset="0"/>
              </a:rPr>
              <a:t>Roles and Responsibilities of Air (Prevention and Control of Pollution) Act of 1981</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81000" y="1714488"/>
            <a:ext cx="8458200" cy="4305312"/>
          </a:xfrm>
          <a:prstGeom prst="rect">
            <a:avLst/>
          </a:prstGeom>
          <a:noFill/>
          <a:ln w="9525" cap="flat">
            <a:noFill/>
            <a:round/>
            <a:headEnd/>
            <a:tailEnd/>
          </a:ln>
          <a:effectLst/>
        </p:spPr>
        <p:txBody>
          <a:bodyPr/>
          <a:lstStyle/>
          <a:p>
            <a:pPr marL="457200" indent="-457200">
              <a:spcBef>
                <a:spcPts val="600"/>
              </a:spcBef>
              <a:buClrTx/>
              <a:tabLst>
                <a:tab pos="569913" algn="l"/>
                <a:tab pos="1484313" algn="l"/>
                <a:tab pos="2398713" algn="l"/>
                <a:tab pos="3313113" algn="l"/>
                <a:tab pos="4227513" algn="l"/>
                <a:tab pos="5141913" algn="l"/>
                <a:tab pos="6056313" algn="l"/>
                <a:tab pos="6970713" algn="l"/>
                <a:tab pos="7885113" algn="l"/>
                <a:tab pos="8799513" algn="l"/>
                <a:tab pos="9713913" algn="l"/>
              </a:tabLst>
            </a:pPr>
            <a:endParaRPr lang="en-US" sz="2400" dirty="0" smtClean="0">
              <a:solidFill>
                <a:srgbClr val="006600"/>
              </a:solidFill>
              <a:latin typeface="+mn-lt"/>
              <a:ea typeface="Microsoft YaHei" charset="-122"/>
            </a:endParaRP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3200" dirty="0" smtClean="0">
                <a:solidFill>
                  <a:srgbClr val="C3D69B"/>
                </a:solidFill>
                <a:latin typeface="Bahnschrift Light" pitchFamily="32" charset="0"/>
              </a:rPr>
              <a:t>Amendments of Air (Prevention and Control of Pollution) Act of 1981</a:t>
            </a:r>
          </a:p>
        </p:txBody>
      </p:sp>
      <p:graphicFrame>
        <p:nvGraphicFramePr>
          <p:cNvPr id="4" name="Table 3"/>
          <p:cNvGraphicFramePr>
            <a:graphicFrameLocks noGrp="1"/>
          </p:cNvGraphicFramePr>
          <p:nvPr/>
        </p:nvGraphicFramePr>
        <p:xfrm>
          <a:off x="395536" y="1556792"/>
          <a:ext cx="8280921" cy="4508106"/>
        </p:xfrm>
        <a:graphic>
          <a:graphicData uri="http://schemas.openxmlformats.org/drawingml/2006/table">
            <a:tbl>
              <a:tblPr/>
              <a:tblGrid>
                <a:gridCol w="1224136"/>
                <a:gridCol w="648072"/>
                <a:gridCol w="6408713"/>
              </a:tblGrid>
              <a:tr h="112628">
                <a:tc>
                  <a:txBody>
                    <a:bodyPr/>
                    <a:lstStyle/>
                    <a:p>
                      <a:pPr fontAlgn="b"/>
                      <a:r>
                        <a:rPr lang="en-US" sz="1400" b="1" dirty="0"/>
                        <a:t>Amendment</a:t>
                      </a:r>
                    </a:p>
                  </a:txBody>
                  <a:tcPr marL="14886" marR="14886" marT="7443" marB="7443"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
                      <a:r>
                        <a:rPr lang="en-US" sz="1400" b="1"/>
                        <a:t>Year</a:t>
                      </a:r>
                    </a:p>
                  </a:txBody>
                  <a:tcPr marL="14886" marR="14886" marT="7443" marB="7443"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
                      <a:r>
                        <a:rPr lang="en-US" sz="1400" b="1"/>
                        <a:t>Key Provisions</a:t>
                      </a:r>
                    </a:p>
                  </a:txBody>
                  <a:tcPr marL="14886" marR="14886" marT="7443" marB="7443"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691857">
                <a:tc>
                  <a:txBody>
                    <a:bodyPr/>
                    <a:lstStyle/>
                    <a:p>
                      <a:pPr fontAlgn="base"/>
                      <a:r>
                        <a:rPr lang="en-US" sz="1400" dirty="0"/>
                        <a:t>1st Amendment</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1987</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Introduced </a:t>
                      </a:r>
                      <a:r>
                        <a:rPr lang="en-US" sz="1400" dirty="0"/>
                        <a:t>the concept of "hazardous substances</a:t>
                      </a:r>
                      <a:r>
                        <a:rPr lang="en-US" sz="1400" dirty="0" smtClean="0"/>
                        <a:t>" </a:t>
                      </a:r>
                    </a:p>
                    <a:p>
                      <a:pPr fontAlgn="base">
                        <a:buFontTx/>
                        <a:buChar char="-"/>
                      </a:pPr>
                      <a:r>
                        <a:rPr lang="en-US" sz="1400" dirty="0" smtClean="0"/>
                        <a:t>Required </a:t>
                      </a:r>
                      <a:r>
                        <a:rPr lang="en-US" sz="1400" dirty="0"/>
                        <a:t>certain industries to obtain consent from the State Pollution Control Board (SPCB) before </a:t>
                      </a:r>
                      <a:r>
                        <a:rPr lang="en-US" sz="1400" dirty="0" smtClean="0"/>
                        <a:t>operating</a:t>
                      </a:r>
                      <a:endParaRPr lang="en-US" sz="1400" dirty="0"/>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595319">
                <a:tc>
                  <a:txBody>
                    <a:bodyPr/>
                    <a:lstStyle/>
                    <a:p>
                      <a:pPr fontAlgn="base"/>
                      <a:r>
                        <a:rPr lang="en-US" sz="1400" dirty="0"/>
                        <a:t>2nd Amendment</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1991</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 Made it mandatory for new industries to obtain a "no objection certificate" (NOC) from the SPCB before starting operations</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1174548">
                <a:tc>
                  <a:txBody>
                    <a:bodyPr/>
                    <a:lstStyle/>
                    <a:p>
                      <a:pPr fontAlgn="base"/>
                      <a:r>
                        <a:rPr lang="en-US" sz="1400"/>
                        <a:t>3rd Amendment</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1993</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Added </a:t>
                      </a:r>
                      <a:r>
                        <a:rPr lang="en-US" sz="1400" dirty="0"/>
                        <a:t>provisions related to the prevention and control of vehicular </a:t>
                      </a:r>
                      <a:r>
                        <a:rPr lang="en-US" sz="1400" dirty="0" smtClean="0"/>
                        <a:t>pollution</a:t>
                      </a:r>
                      <a:r>
                        <a:rPr lang="en-US" sz="1400" baseline="0" dirty="0" smtClean="0"/>
                        <a:t>.</a:t>
                      </a:r>
                    </a:p>
                    <a:p>
                      <a:pPr fontAlgn="base">
                        <a:buFontTx/>
                        <a:buChar char="-"/>
                      </a:pPr>
                      <a:r>
                        <a:rPr lang="en-US" sz="1400" dirty="0" smtClean="0"/>
                        <a:t>Introduced </a:t>
                      </a:r>
                      <a:r>
                        <a:rPr lang="en-US" sz="1400" dirty="0"/>
                        <a:t>the concept of "pollution under control" (PUC) certificates for </a:t>
                      </a:r>
                      <a:r>
                        <a:rPr lang="en-US" sz="1400" dirty="0" smtClean="0"/>
                        <a:t>vehicles.</a:t>
                      </a:r>
                    </a:p>
                    <a:p>
                      <a:pPr fontAlgn="base">
                        <a:buFontTx/>
                        <a:buChar char="-"/>
                      </a:pPr>
                      <a:r>
                        <a:rPr lang="en-US" sz="1400" dirty="0" smtClean="0"/>
                        <a:t>Required </a:t>
                      </a:r>
                      <a:r>
                        <a:rPr lang="en-US" sz="1400" dirty="0"/>
                        <a:t>new vehicles to meet emission standards set by the Central Pollution Control Board (CPCB)</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498781">
                <a:tc>
                  <a:txBody>
                    <a:bodyPr/>
                    <a:lstStyle/>
                    <a:p>
                      <a:pPr fontAlgn="base"/>
                      <a:r>
                        <a:rPr lang="en-US" sz="1400"/>
                        <a:t>4th Amendment</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a:t>1998</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 Made it mandatory for existing industries to obtain a renewal of their consent from the SPCB every five years</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1319355">
                <a:tc>
                  <a:txBody>
                    <a:bodyPr/>
                    <a:lstStyle/>
                    <a:p>
                      <a:pPr fontAlgn="base"/>
                      <a:r>
                        <a:rPr lang="en-US" sz="1400"/>
                        <a:t>5th Amendment</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noFill/>
                  </a:tcPr>
                </a:tc>
                <a:tc>
                  <a:txBody>
                    <a:bodyPr/>
                    <a:lstStyle/>
                    <a:p>
                      <a:pPr fontAlgn="base"/>
                      <a:r>
                        <a:rPr lang="en-US" sz="1400"/>
                        <a:t>2018</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Expanded </a:t>
                      </a:r>
                      <a:r>
                        <a:rPr lang="en-US" sz="1400" dirty="0"/>
                        <a:t>the definition of "air pollutant" to include particulate </a:t>
                      </a:r>
                      <a:r>
                        <a:rPr lang="en-US" sz="1400" dirty="0" smtClean="0"/>
                        <a:t>matter</a:t>
                      </a:r>
                    </a:p>
                    <a:p>
                      <a:pPr fontAlgn="base">
                        <a:buFontTx/>
                        <a:buChar char="-"/>
                      </a:pPr>
                      <a:r>
                        <a:rPr lang="en-US" sz="1400" dirty="0" smtClean="0"/>
                        <a:t>Introduced </a:t>
                      </a:r>
                      <a:r>
                        <a:rPr lang="en-US" sz="1400" dirty="0"/>
                        <a:t>new emission standards for thermal power plants and cement </a:t>
                      </a:r>
                      <a:r>
                        <a:rPr lang="en-US" sz="1400" dirty="0" smtClean="0"/>
                        <a:t>industries</a:t>
                      </a:r>
                    </a:p>
                    <a:p>
                      <a:pPr fontAlgn="base">
                        <a:buFontTx/>
                        <a:buChar char="-"/>
                      </a:pPr>
                      <a:r>
                        <a:rPr lang="en-US" sz="1400" dirty="0" smtClean="0"/>
                        <a:t>Made </a:t>
                      </a:r>
                      <a:r>
                        <a:rPr lang="en-US" sz="1400" dirty="0"/>
                        <a:t>it mandatory for construction sites measuring more than 20,000 square meters to obtain environmental clearance from the CPCB</a:t>
                      </a:r>
                    </a:p>
                  </a:txBody>
                  <a:tcPr marL="14886" marR="14886" marT="7443" marB="744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noFill/>
                  </a:tcPr>
                </a:tc>
              </a:tr>
            </a:tbl>
          </a:graphicData>
        </a:graphic>
      </p:graphicFrame>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0" y="620688"/>
          <a:ext cx="9144032" cy="5665866"/>
        </p:xfrm>
        <a:graphic>
          <a:graphicData uri="http://schemas.openxmlformats.org/drawingml/2006/table">
            <a:tbl>
              <a:tblPr/>
              <a:tblGrid>
                <a:gridCol w="3286148"/>
                <a:gridCol w="1623148"/>
                <a:gridCol w="2117368"/>
                <a:gridCol w="2117368"/>
              </a:tblGrid>
              <a:tr h="182739">
                <a:tc rowSpan="2">
                  <a:txBody>
                    <a:bodyPr/>
                    <a:lstStyle/>
                    <a:p>
                      <a:pPr algn="ctr"/>
                      <a:r>
                        <a:rPr lang="en-US" sz="1400" b="1" dirty="0"/>
                        <a:t>Pollutant</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rowSpan="2">
                  <a:txBody>
                    <a:bodyPr/>
                    <a:lstStyle/>
                    <a:p>
                      <a:pPr algn="ctr"/>
                      <a:r>
                        <a:rPr lang="en-US" sz="1400" b="1" dirty="0"/>
                        <a:t>Time Weighted Average</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gridSpan="2">
                  <a:txBody>
                    <a:bodyPr/>
                    <a:lstStyle/>
                    <a:p>
                      <a:pPr algn="ctr"/>
                      <a:r>
                        <a:rPr lang="en-US" sz="1400" b="1"/>
                        <a:t>Concentration in Ambient Air</a:t>
                      </a:r>
                      <a:endParaRPr lang="en-US" sz="140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hMerge="1">
                  <a:txBody>
                    <a:bodyPr/>
                    <a:lstStyle/>
                    <a:p>
                      <a:endParaRPr lang="en-US"/>
                    </a:p>
                  </a:txBody>
                  <a:tcPr/>
                </a:tc>
              </a:tr>
              <a:tr h="516865">
                <a:tc vMerge="1">
                  <a:txBody>
                    <a:bodyPr/>
                    <a:lstStyle/>
                    <a:p>
                      <a:endParaRPr lang="en-US"/>
                    </a:p>
                  </a:txBody>
                  <a:tcPr/>
                </a:tc>
                <a:tc vMerge="1">
                  <a:txBody>
                    <a:bodyPr/>
                    <a:lstStyle/>
                    <a:p>
                      <a:endParaRPr lang="en-US"/>
                    </a:p>
                  </a:txBody>
                  <a:tcPr/>
                </a:tc>
                <a:tc>
                  <a:txBody>
                    <a:bodyPr/>
                    <a:lstStyle/>
                    <a:p>
                      <a:pPr algn="ctr"/>
                      <a:r>
                        <a:rPr lang="en-US" sz="1400" b="1" dirty="0"/>
                        <a:t>Industrial, Residential, Rural and Other Areas</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b="1" dirty="0"/>
                        <a:t>Ecologically Sensitive Area (notified by Central Government)</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349802">
                <a:tc>
                  <a:txBody>
                    <a:bodyPr/>
                    <a:lstStyle/>
                    <a:p>
                      <a:pPr algn="ctr"/>
                      <a:r>
                        <a:rPr lang="en-US" sz="1400"/>
                        <a:t>Sulphur Dioxide (SO</a:t>
                      </a:r>
                      <a:r>
                        <a:rPr lang="en-US" sz="1400" baseline="-25000"/>
                        <a:t>2</a:t>
                      </a:r>
                      <a:r>
                        <a:rPr lang="en-US" sz="1400"/>
                        <a:t>),</a:t>
                      </a:r>
                      <a:br>
                        <a:rPr lang="en-US" sz="1400"/>
                      </a:br>
                      <a:r>
                        <a:rPr lang="en-US" sz="1400"/>
                        <a:t>µg/m</a:t>
                      </a:r>
                      <a:r>
                        <a:rPr lang="en-US" sz="1400" baseline="30000"/>
                        <a:t>3</a:t>
                      </a:r>
                      <a:endParaRPr lang="en-US" sz="140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Annual*</a:t>
                      </a:r>
                      <a:br>
                        <a:rPr lang="en-US" sz="1400"/>
                      </a:br>
                      <a:r>
                        <a:rPr lang="en-US" sz="1400"/>
                        <a:t>24 hours**</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50 80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20 80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349802">
                <a:tc>
                  <a:txBody>
                    <a:bodyPr/>
                    <a:lstStyle/>
                    <a:p>
                      <a:pPr algn="ctr"/>
                      <a:r>
                        <a:rPr lang="en-US" sz="1400"/>
                        <a:t>Nitrogen Dioxide (NO</a:t>
                      </a:r>
                      <a:r>
                        <a:rPr lang="en-US" sz="1400" baseline="-25000"/>
                        <a:t>2</a:t>
                      </a:r>
                      <a:r>
                        <a:rPr lang="en-US" sz="1400"/>
                        <a:t>),</a:t>
                      </a:r>
                      <a:br>
                        <a:rPr lang="en-US" sz="1400"/>
                      </a:br>
                      <a:r>
                        <a:rPr lang="en-US" sz="1400"/>
                        <a:t>µg/m</a:t>
                      </a:r>
                      <a:r>
                        <a:rPr lang="en-US" sz="1400" baseline="30000"/>
                        <a:t>3</a:t>
                      </a:r>
                      <a:endParaRPr lang="en-US" sz="140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Annual*</a:t>
                      </a:r>
                      <a:br>
                        <a:rPr lang="en-US" sz="1400"/>
                      </a:br>
                      <a:r>
                        <a:rPr lang="en-US" sz="1400"/>
                        <a:t>24 hours**</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40 80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30 80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349802">
                <a:tc>
                  <a:txBody>
                    <a:bodyPr/>
                    <a:lstStyle/>
                    <a:p>
                      <a:pPr algn="ctr"/>
                      <a:r>
                        <a:rPr lang="en-US" sz="1400" dirty="0"/>
                        <a:t>Particulate Matter (size less than 10 µm) or PM</a:t>
                      </a:r>
                      <a:r>
                        <a:rPr lang="en-US" sz="1400" baseline="-25000" dirty="0"/>
                        <a:t>10</a:t>
                      </a:r>
                      <a:r>
                        <a:rPr lang="en-US" sz="1400" dirty="0"/>
                        <a:t> µg/m</a:t>
                      </a:r>
                      <a:r>
                        <a:rPr lang="en-US" sz="1400" baseline="30000" dirty="0"/>
                        <a:t>3</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dirty="0"/>
                        <a:t>Annual*</a:t>
                      </a:r>
                      <a:br>
                        <a:rPr lang="en-US" sz="1400" dirty="0"/>
                      </a:br>
                      <a:r>
                        <a:rPr lang="en-US" sz="1400" dirty="0"/>
                        <a:t>24 hours**</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dirty="0"/>
                        <a:t>60 100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60 100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349802">
                <a:tc>
                  <a:txBody>
                    <a:bodyPr/>
                    <a:lstStyle/>
                    <a:p>
                      <a:pPr algn="ctr"/>
                      <a:r>
                        <a:rPr lang="en-US" sz="1400" dirty="0"/>
                        <a:t>Particulate Matter (size less than 2.5 µm) or PM</a:t>
                      </a:r>
                      <a:r>
                        <a:rPr lang="en-US" sz="1400" baseline="-25000" dirty="0"/>
                        <a:t>2.5</a:t>
                      </a:r>
                      <a:r>
                        <a:rPr lang="en-US" sz="1400" dirty="0"/>
                        <a:t> µg/m</a:t>
                      </a:r>
                      <a:r>
                        <a:rPr lang="en-US" sz="1400" baseline="30000" dirty="0"/>
                        <a:t>3</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Annual*</a:t>
                      </a:r>
                      <a:br>
                        <a:rPr lang="en-US" sz="1400"/>
                      </a:br>
                      <a:r>
                        <a:rPr lang="en-US" sz="1400"/>
                        <a:t>24 hours**</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40 60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40 60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349802">
                <a:tc>
                  <a:txBody>
                    <a:bodyPr/>
                    <a:lstStyle/>
                    <a:p>
                      <a:pPr algn="ctr"/>
                      <a:r>
                        <a:rPr lang="en-US" sz="1400"/>
                        <a:t>Ozone (O</a:t>
                      </a:r>
                      <a:r>
                        <a:rPr lang="en-US" sz="1400" baseline="-25000"/>
                        <a:t>3</a:t>
                      </a:r>
                      <a:r>
                        <a:rPr lang="en-US" sz="1400"/>
                        <a:t>) µg/m</a:t>
                      </a:r>
                      <a:r>
                        <a:rPr lang="en-US" sz="1400" baseline="30000"/>
                        <a:t>3</a:t>
                      </a:r>
                      <a:endParaRPr lang="en-US" sz="140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8 hours*</a:t>
                      </a:r>
                      <a:br>
                        <a:rPr lang="en-US" sz="1400"/>
                      </a:br>
                      <a:r>
                        <a:rPr lang="en-US" sz="1400"/>
                        <a:t>1 hour**</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100 180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100 180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349802">
                <a:tc>
                  <a:txBody>
                    <a:bodyPr/>
                    <a:lstStyle/>
                    <a:p>
                      <a:pPr algn="ctr"/>
                      <a:r>
                        <a:rPr lang="en-US" sz="1400" dirty="0"/>
                        <a:t>Lead (</a:t>
                      </a:r>
                      <a:r>
                        <a:rPr lang="en-US" sz="1400" dirty="0" err="1" smtClean="0"/>
                        <a:t>Pb</a:t>
                      </a:r>
                      <a:r>
                        <a:rPr lang="en-US" sz="1400" dirty="0" smtClean="0"/>
                        <a:t>),</a:t>
                      </a:r>
                      <a:r>
                        <a:rPr lang="en-US" sz="1400" baseline="0" dirty="0" smtClean="0"/>
                        <a:t> </a:t>
                      </a:r>
                      <a:r>
                        <a:rPr lang="en-US" sz="1400" dirty="0" smtClean="0"/>
                        <a:t>µg/m</a:t>
                      </a:r>
                      <a:r>
                        <a:rPr lang="en-US" sz="1400" baseline="30000" dirty="0" smtClean="0"/>
                        <a:t>3</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Annual*</a:t>
                      </a:r>
                      <a:br>
                        <a:rPr lang="en-US" sz="1400"/>
                      </a:br>
                      <a:r>
                        <a:rPr lang="en-US" sz="1400"/>
                        <a:t>24 hours**</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dirty="0"/>
                        <a:t>0.50 1.0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0.50 1.0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349802">
                <a:tc>
                  <a:txBody>
                    <a:bodyPr/>
                    <a:lstStyle/>
                    <a:p>
                      <a:pPr algn="ctr"/>
                      <a:r>
                        <a:rPr lang="en-US" sz="1400"/>
                        <a:t>Carbon Monoxide (CO) mg/m</a:t>
                      </a:r>
                      <a:r>
                        <a:rPr lang="en-US" sz="1400" baseline="30000"/>
                        <a:t>3</a:t>
                      </a:r>
                      <a:endParaRPr lang="en-US" sz="140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8 hours*</a:t>
                      </a:r>
                      <a:br>
                        <a:rPr lang="en-US" sz="1400"/>
                      </a:br>
                      <a:r>
                        <a:rPr lang="en-US" sz="1400"/>
                        <a:t>1 hour**</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02 04</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02 04</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345373">
                <a:tc>
                  <a:txBody>
                    <a:bodyPr/>
                    <a:lstStyle/>
                    <a:p>
                      <a:pPr algn="ctr"/>
                      <a:r>
                        <a:rPr lang="en-US" sz="1400"/>
                        <a:t>Ammonia (NH</a:t>
                      </a:r>
                      <a:r>
                        <a:rPr lang="en-US" sz="1400" baseline="-25000"/>
                        <a:t>3</a:t>
                      </a:r>
                      <a:r>
                        <a:rPr lang="en-US" sz="1400"/>
                        <a:t>) µg/m</a:t>
                      </a:r>
                      <a:r>
                        <a:rPr lang="en-US" sz="1400" baseline="30000"/>
                        <a:t>3</a:t>
                      </a:r>
                      <a:endParaRPr lang="en-US" sz="140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Annual*</a:t>
                      </a:r>
                      <a:br>
                        <a:rPr lang="en-US" sz="1400"/>
                      </a:br>
                      <a:r>
                        <a:rPr lang="en-US" sz="1400"/>
                        <a:t>24 hours**</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100 400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100 400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182739">
                <a:tc>
                  <a:txBody>
                    <a:bodyPr/>
                    <a:lstStyle/>
                    <a:p>
                      <a:pPr algn="ctr"/>
                      <a:r>
                        <a:rPr lang="en-US" sz="1400"/>
                        <a:t>Benzene (C</a:t>
                      </a:r>
                      <a:r>
                        <a:rPr lang="en-US" sz="1400" baseline="-25000"/>
                        <a:t>6</a:t>
                      </a:r>
                      <a:r>
                        <a:rPr lang="en-US" sz="1400"/>
                        <a:t>H</a:t>
                      </a:r>
                      <a:r>
                        <a:rPr lang="en-US" sz="1400" baseline="-25000"/>
                        <a:t>6</a:t>
                      </a:r>
                      <a:r>
                        <a:rPr lang="en-US" sz="1400"/>
                        <a:t>) µg/m</a:t>
                      </a:r>
                      <a:r>
                        <a:rPr lang="en-US" sz="1400" baseline="30000"/>
                        <a:t>3</a:t>
                      </a:r>
                      <a:endParaRPr lang="en-US" sz="140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Annual*</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5</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5</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382952">
                <a:tc>
                  <a:txBody>
                    <a:bodyPr/>
                    <a:lstStyle/>
                    <a:p>
                      <a:pPr algn="ctr"/>
                      <a:r>
                        <a:rPr lang="en-US" sz="1400" dirty="0" err="1"/>
                        <a:t>Benzo</a:t>
                      </a:r>
                      <a:r>
                        <a:rPr lang="en-US" sz="1400" dirty="0"/>
                        <a:t>(a)</a:t>
                      </a:r>
                      <a:r>
                        <a:rPr lang="en-US" sz="1400" dirty="0" err="1"/>
                        <a:t>Pyrene</a:t>
                      </a:r>
                      <a:r>
                        <a:rPr lang="en-US" sz="1400" dirty="0"/>
                        <a:t> (</a:t>
                      </a:r>
                      <a:r>
                        <a:rPr lang="en-US" sz="1400" dirty="0" err="1"/>
                        <a:t>BaP</a:t>
                      </a:r>
                      <a:r>
                        <a:rPr lang="en-US" sz="1400" dirty="0"/>
                        <a:t>)- particulate phase </a:t>
                      </a:r>
                      <a:r>
                        <a:rPr lang="en-US" sz="1400" dirty="0" smtClean="0"/>
                        <a:t>only,</a:t>
                      </a:r>
                      <a:r>
                        <a:rPr lang="en-US" sz="1400" baseline="0" dirty="0" smtClean="0"/>
                        <a:t> </a:t>
                      </a:r>
                      <a:r>
                        <a:rPr lang="en-US" sz="1400" dirty="0" err="1" smtClean="0"/>
                        <a:t>ng</a:t>
                      </a:r>
                      <a:r>
                        <a:rPr lang="en-US" sz="1400" dirty="0" smtClean="0"/>
                        <a:t>/m</a:t>
                      </a:r>
                      <a:r>
                        <a:rPr lang="en-US" sz="1400" baseline="30000" dirty="0" smtClean="0"/>
                        <a:t>3</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Annual*</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1</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1</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259173">
                <a:tc>
                  <a:txBody>
                    <a:bodyPr/>
                    <a:lstStyle/>
                    <a:p>
                      <a:pPr algn="ctr"/>
                      <a:r>
                        <a:rPr lang="en-US" sz="1400" dirty="0"/>
                        <a:t>Arsenic(As</a:t>
                      </a:r>
                      <a:r>
                        <a:rPr lang="en-US" sz="1400" dirty="0" smtClean="0"/>
                        <a:t>),</a:t>
                      </a:r>
                      <a:r>
                        <a:rPr lang="en-US" sz="1400" baseline="0" dirty="0" smtClean="0"/>
                        <a:t> </a:t>
                      </a:r>
                      <a:r>
                        <a:rPr lang="en-US" sz="1400" dirty="0" err="1" smtClean="0"/>
                        <a:t>ng</a:t>
                      </a:r>
                      <a:r>
                        <a:rPr lang="en-US" sz="1400" dirty="0" smtClean="0"/>
                        <a:t>/m</a:t>
                      </a:r>
                      <a:r>
                        <a:rPr lang="en-US" sz="1400" baseline="30000" dirty="0" smtClean="0"/>
                        <a:t>3</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Annual*</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6</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60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r h="259173">
                <a:tc>
                  <a:txBody>
                    <a:bodyPr/>
                    <a:lstStyle/>
                    <a:p>
                      <a:pPr algn="ctr"/>
                      <a:r>
                        <a:rPr lang="en-US" sz="1400" dirty="0"/>
                        <a:t>Nickel (Ni</a:t>
                      </a:r>
                      <a:r>
                        <a:rPr lang="en-US" sz="1400" dirty="0" smtClean="0"/>
                        <a:t>),</a:t>
                      </a:r>
                      <a:r>
                        <a:rPr lang="en-US" sz="1400" baseline="0" dirty="0" smtClean="0"/>
                        <a:t> </a:t>
                      </a:r>
                      <a:r>
                        <a:rPr lang="en-US" sz="1400" dirty="0" err="1" smtClean="0"/>
                        <a:t>ng</a:t>
                      </a:r>
                      <a:r>
                        <a:rPr lang="en-US" sz="1400" dirty="0" smtClean="0"/>
                        <a:t>/m</a:t>
                      </a:r>
                      <a:r>
                        <a:rPr lang="en-US" sz="1400" baseline="30000" dirty="0" smtClean="0"/>
                        <a:t>3</a:t>
                      </a:r>
                      <a:endParaRPr lang="en-US" sz="1400" dirty="0"/>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Annual*</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a:t>20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c>
                  <a:txBody>
                    <a:bodyPr/>
                    <a:lstStyle/>
                    <a:p>
                      <a:pPr algn="ctr"/>
                      <a:r>
                        <a:rPr lang="en-US" sz="1400" dirty="0"/>
                        <a:t>20</a:t>
                      </a:r>
                    </a:p>
                  </a:txBody>
                  <a:tcPr marL="10010" marR="10010" marT="10010" marB="10010">
                    <a:lnL w="7620" cap="flat" cmpd="sng" algn="ctr">
                      <a:solidFill>
                        <a:srgbClr val="666666"/>
                      </a:solidFill>
                      <a:prstDash val="solid"/>
                      <a:round/>
                      <a:headEnd type="none" w="med" len="med"/>
                      <a:tailEnd type="none" w="med" len="med"/>
                    </a:lnL>
                    <a:lnR w="7620" cap="flat" cmpd="sng" algn="ctr">
                      <a:solidFill>
                        <a:srgbClr val="666666"/>
                      </a:solidFill>
                      <a:prstDash val="solid"/>
                      <a:round/>
                      <a:headEnd type="none" w="med" len="med"/>
                      <a:tailEnd type="none" w="med" len="med"/>
                    </a:lnR>
                    <a:lnT w="7620" cap="flat" cmpd="sng" algn="ctr">
                      <a:solidFill>
                        <a:srgbClr val="666666"/>
                      </a:solidFill>
                      <a:prstDash val="solid"/>
                      <a:round/>
                      <a:headEnd type="none" w="med" len="med"/>
                      <a:tailEnd type="none" w="med" len="med"/>
                    </a:lnT>
                    <a:lnB w="7620" cap="flat" cmpd="sng" algn="ctr">
                      <a:solidFill>
                        <a:srgbClr val="666666"/>
                      </a:solidFill>
                      <a:prstDash val="solid"/>
                      <a:round/>
                      <a:headEnd type="none" w="med" len="med"/>
                      <a:tailEnd type="none" w="med" len="med"/>
                    </a:lnB>
                    <a:solidFill>
                      <a:srgbClr val="FFFFFF"/>
                    </a:solidFill>
                  </a:tcPr>
                </a:tc>
              </a:tr>
            </a:tbl>
          </a:graphicData>
        </a:graphic>
      </p:graphicFrame>
      <p:sp>
        <p:nvSpPr>
          <p:cNvPr id="3" name="TextBox 2"/>
          <p:cNvSpPr txBox="1"/>
          <p:nvPr/>
        </p:nvSpPr>
        <p:spPr>
          <a:xfrm>
            <a:off x="1691680" y="116632"/>
            <a:ext cx="5616624" cy="369332"/>
          </a:xfrm>
          <a:prstGeom prst="rect">
            <a:avLst/>
          </a:prstGeom>
          <a:noFill/>
        </p:spPr>
        <p:txBody>
          <a:bodyPr wrap="square" rtlCol="0">
            <a:spAutoFit/>
          </a:bodyPr>
          <a:lstStyle/>
          <a:p>
            <a:r>
              <a:rPr lang="en-IN" b="1" dirty="0" smtClean="0"/>
              <a:t>NAAQS (National Ambient Air Quality Standard)</a:t>
            </a:r>
            <a:endParaRPr lang="en-US" b="1"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81000" y="1484784"/>
            <a:ext cx="8458200" cy="4535016"/>
          </a:xfrm>
          <a:prstGeom prst="rect">
            <a:avLst/>
          </a:prstGeom>
          <a:noFill/>
          <a:ln w="9525" cap="flat">
            <a:noFill/>
            <a:round/>
            <a:headEnd/>
            <a:tailEnd/>
          </a:ln>
          <a:effectLst/>
        </p:spPr>
        <p:txBody>
          <a:bodyPr/>
          <a:lstStyle/>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Water (Prevention and Control of Pollution) Act, 1974 is a legislation enacted by the Indian Parliament to prevent and control water pollution.</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aims to maintain and restore the wholesomeness of water and to establish central and state boards for the prevention and control of water pollution.</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Some of the key features of the Act include the regulation of discharge of pollutants into water, the establishment of standards for water quality, and the imposition of penalties for non-compliance with the provisions of the Act.</a:t>
            </a:r>
          </a:p>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endParaRPr lang="en-US" sz="2400" dirty="0" smtClean="0">
              <a:solidFill>
                <a:srgbClr val="006600"/>
              </a:solidFill>
              <a:latin typeface="+mn-lt"/>
              <a:ea typeface="Microsoft YaHei" charset="-122"/>
            </a:endParaRPr>
          </a:p>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endParaRPr lang="en-US" sz="2400" dirty="0" smtClean="0">
              <a:solidFill>
                <a:srgbClr val="006600"/>
              </a:solidFill>
              <a:latin typeface="+mn-lt"/>
              <a:ea typeface="Microsoft YaHei" charset="-122"/>
            </a:endParaRPr>
          </a:p>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endParaRPr lang="en-US" sz="2400" dirty="0" smtClean="0">
              <a:solidFill>
                <a:srgbClr val="006600"/>
              </a:solidFill>
              <a:latin typeface="+mn-lt"/>
              <a:ea typeface="Microsoft YaHei" charset="-122"/>
            </a:endParaRP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800" dirty="0" smtClean="0">
                <a:solidFill>
                  <a:srgbClr val="C3D69B"/>
                </a:solidFill>
                <a:latin typeface="Bahnschrift Light" pitchFamily="32" charset="0"/>
              </a:rPr>
              <a:t>Water (Prevention and Control of Pollution) Act 1974</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81000" y="1628800"/>
            <a:ext cx="8458200" cy="4391000"/>
          </a:xfrm>
          <a:prstGeom prst="rect">
            <a:avLst/>
          </a:prstGeom>
          <a:noFill/>
          <a:ln w="9525" cap="flat">
            <a:noFill/>
            <a:round/>
            <a:headEnd/>
            <a:tailEnd/>
          </a:ln>
          <a:effectLst/>
        </p:spPr>
        <p:txBody>
          <a:bodyPr/>
          <a:lstStyle/>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000" dirty="0" smtClean="0">
                <a:solidFill>
                  <a:srgbClr val="006600"/>
                </a:solidFill>
                <a:latin typeface="+mn-lt"/>
                <a:ea typeface="Microsoft YaHei" charset="-122"/>
              </a:rPr>
              <a:t>The Act assigns certain roles and responsibilities to different entities for the prevention and control of water pollution.</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000" dirty="0" smtClean="0">
                <a:solidFill>
                  <a:srgbClr val="006600"/>
                </a:solidFill>
                <a:latin typeface="+mn-lt"/>
                <a:ea typeface="Microsoft YaHei" charset="-122"/>
              </a:rPr>
              <a:t>The Central Pollution Control Board (CPCB) is responsible for coordinating the activities of State Pollution Control Boards and providing technical assistance and guidance to them.</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000" dirty="0" smtClean="0">
                <a:solidFill>
                  <a:srgbClr val="006600"/>
                </a:solidFill>
                <a:latin typeface="+mn-lt"/>
                <a:ea typeface="Microsoft YaHei" charset="-122"/>
              </a:rPr>
              <a:t>The State Pollution Control Boards (SPCBs) are responsible for implementing the provisions of the Act within their respective states and monitoring water quality.</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000" dirty="0" smtClean="0">
                <a:solidFill>
                  <a:srgbClr val="006600"/>
                </a:solidFill>
                <a:latin typeface="+mn-lt"/>
                <a:ea typeface="Microsoft YaHei" charset="-122"/>
              </a:rPr>
              <a:t>Industries and other establishments are required to obtain a consent to operate under the Act and comply with effluent standards and other regulations.</a:t>
            </a:r>
          </a:p>
        </p:txBody>
      </p:sp>
      <p:sp>
        <p:nvSpPr>
          <p:cNvPr id="6" name="Text Box 1"/>
          <p:cNvSpPr txBox="1">
            <a:spLocks noChangeArrowheads="1"/>
          </p:cNvSpPr>
          <p:nvPr/>
        </p:nvSpPr>
        <p:spPr bwMode="auto">
          <a:xfrm>
            <a:off x="357158" y="188640"/>
            <a:ext cx="8607330" cy="124009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3200" dirty="0" smtClean="0">
                <a:solidFill>
                  <a:srgbClr val="C3D69B"/>
                </a:solidFill>
                <a:latin typeface="Bahnschrift Light" pitchFamily="32" charset="0"/>
              </a:rPr>
              <a:t>Roles and responsibilities of Water (Prevention and Control of Pollution) Act 1974</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81000" y="1628800"/>
            <a:ext cx="8458200" cy="4391000"/>
          </a:xfrm>
          <a:prstGeom prst="rect">
            <a:avLst/>
          </a:prstGeom>
          <a:noFill/>
          <a:ln w="9525" cap="flat">
            <a:noFill/>
            <a:round/>
            <a:headEnd/>
            <a:tailEnd/>
          </a:ln>
          <a:effectLst/>
        </p:spPr>
        <p:txBody>
          <a:bodyPr/>
          <a:lstStyle/>
          <a:p>
            <a:pPr marL="457200" indent="-457200">
              <a:spcBef>
                <a:spcPts val="600"/>
              </a:spcBef>
              <a:buClrTx/>
              <a:buFont typeface="+mj-lt"/>
              <a:buAutoNum type="arabicPeriod" startAt="5"/>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prescribes penalties for various offences related to water pollution. These penalties can range from fines to imprisonment.</a:t>
            </a:r>
          </a:p>
          <a:p>
            <a:pPr marL="457200" indent="-457200">
              <a:spcBef>
                <a:spcPts val="600"/>
              </a:spcBef>
              <a:buClrTx/>
              <a:buFont typeface="+mj-lt"/>
              <a:buAutoNum type="arabicPeriod" startAt="5"/>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Some of the offences under the Act include discharging pollutants into water without obtaining a consent to operate, violating effluent standards, and failing to comply with the directions of the SPCBs or CPCB.</a:t>
            </a:r>
          </a:p>
          <a:p>
            <a:pPr marL="457200" indent="-457200">
              <a:spcBef>
                <a:spcPts val="600"/>
              </a:spcBef>
              <a:buClrTx/>
              <a:buFont typeface="+mj-lt"/>
              <a:buAutoNum type="arabicPeriod" startAt="5"/>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2400" dirty="0" smtClean="0">
                <a:solidFill>
                  <a:srgbClr val="006600"/>
                </a:solidFill>
                <a:latin typeface="+mn-lt"/>
                <a:ea typeface="Microsoft YaHei" charset="-122"/>
              </a:rPr>
              <a:t>The Act also provides for the closure of industries or establishments that violate the provisions of the Act and pose a serious threat to public health and the environment.</a:t>
            </a:r>
          </a:p>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endParaRPr lang="en-US" sz="2400" dirty="0" smtClean="0">
              <a:solidFill>
                <a:srgbClr val="006600"/>
              </a:solidFill>
              <a:latin typeface="+mn-lt"/>
              <a:ea typeface="Microsoft YaHei" charset="-122"/>
            </a:endParaRPr>
          </a:p>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endParaRPr lang="en-US" sz="2400" dirty="0" smtClean="0">
              <a:solidFill>
                <a:srgbClr val="006600"/>
              </a:solidFill>
              <a:latin typeface="+mn-lt"/>
              <a:ea typeface="Microsoft YaHei" charset="-122"/>
            </a:endParaRPr>
          </a:p>
        </p:txBody>
      </p:sp>
      <p:sp>
        <p:nvSpPr>
          <p:cNvPr id="6" name="Text Box 1"/>
          <p:cNvSpPr txBox="1">
            <a:spLocks noChangeArrowheads="1"/>
          </p:cNvSpPr>
          <p:nvPr/>
        </p:nvSpPr>
        <p:spPr bwMode="auto">
          <a:xfrm>
            <a:off x="357158" y="188640"/>
            <a:ext cx="8607330" cy="124009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3200" dirty="0" smtClean="0">
                <a:solidFill>
                  <a:srgbClr val="C3D69B"/>
                </a:solidFill>
                <a:latin typeface="Bahnschrift Light" pitchFamily="32" charset="0"/>
              </a:rPr>
              <a:t>Roles and responsibilities of Water (Prevention and Control of Pollution) Act 1974</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p:cNvPicPr>
            <a:picLocks noChangeAspect="1" noChangeArrowheads="1"/>
          </p:cNvPicPr>
          <p:nvPr/>
        </p:nvPicPr>
        <p:blipFill>
          <a:blip r:embed="rId2" cstate="print"/>
          <a:srcRect l="24609" t="9375" r="27344" b="10416"/>
          <a:stretch>
            <a:fillRect/>
          </a:stretch>
        </p:blipFill>
        <p:spPr bwMode="auto">
          <a:xfrm>
            <a:off x="0" y="26112"/>
            <a:ext cx="9144000" cy="677528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4400">
                <a:solidFill>
                  <a:srgbClr val="C3D69B"/>
                </a:solidFill>
                <a:latin typeface="Bahnschrift Light" pitchFamily="32" charset="0"/>
              </a:rPr>
              <a:t>Current Environmental issues</a:t>
            </a:r>
          </a:p>
        </p:txBody>
      </p:sp>
      <p:sp>
        <p:nvSpPr>
          <p:cNvPr id="8194" name="Text Box 2"/>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200">
                <a:solidFill>
                  <a:srgbClr val="EBF1DE"/>
                </a:solidFill>
              </a:rPr>
              <a:t>12/03/19</a:t>
            </a:r>
          </a:p>
        </p:txBody>
      </p:sp>
      <p:graphicFrame>
        <p:nvGraphicFramePr>
          <p:cNvPr id="8195" name="Object 3"/>
          <p:cNvGraphicFramePr>
            <a:graphicFrameLocks noChangeAspect="1"/>
          </p:cNvGraphicFramePr>
          <p:nvPr/>
        </p:nvGraphicFramePr>
        <p:xfrm>
          <a:off x="7938" y="1500174"/>
          <a:ext cx="5391150" cy="4714908"/>
        </p:xfrm>
        <a:graphic>
          <a:graphicData uri="http://schemas.openxmlformats.org/presentationml/2006/ole">
            <p:oleObj spid="_x0000_s4098" r:id="rId4" imgW="4115157" imgH="3580952" progId="">
              <p:embed/>
            </p:oleObj>
          </a:graphicData>
        </a:graphic>
      </p:graphicFrame>
      <p:sp>
        <p:nvSpPr>
          <p:cNvPr id="8196" name="Text Box 4"/>
          <p:cNvSpPr txBox="1">
            <a:spLocks noChangeArrowheads="1"/>
          </p:cNvSpPr>
          <p:nvPr/>
        </p:nvSpPr>
        <p:spPr bwMode="auto">
          <a:xfrm>
            <a:off x="7215188" y="3359150"/>
            <a:ext cx="180975" cy="642938"/>
          </a:xfrm>
          <a:prstGeom prst="rect">
            <a:avLst/>
          </a:prstGeom>
          <a:noFill/>
          <a:ln w="9525" cap="flat">
            <a:noFill/>
            <a:round/>
            <a:headEnd/>
            <a:tailEnd/>
          </a:ln>
          <a:effectLst/>
        </p:spPr>
        <p:txBody>
          <a:bodyPr wrap="none" lIns="90000" tIns="46800" rIns="90000" bIns="46800">
            <a:spAutoFit/>
          </a:bodyP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solidFill>
                <a:srgbClr val="000000"/>
              </a:solidFill>
              <a:latin typeface="Calibri" pitchFamily="32" charset="0"/>
            </a:endParaRPr>
          </a:p>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solidFill>
                <a:srgbClr val="000000"/>
              </a:solidFill>
              <a:latin typeface="Calibri" pitchFamily="32" charset="0"/>
            </a:endParaRPr>
          </a:p>
        </p:txBody>
      </p:sp>
      <p:sp>
        <p:nvSpPr>
          <p:cNvPr id="8197" name="Text Box 5"/>
          <p:cNvSpPr txBox="1">
            <a:spLocks noChangeArrowheads="1"/>
          </p:cNvSpPr>
          <p:nvPr/>
        </p:nvSpPr>
        <p:spPr bwMode="auto">
          <a:xfrm>
            <a:off x="6234113" y="4679950"/>
            <a:ext cx="2046287" cy="642938"/>
          </a:xfrm>
          <a:prstGeom prst="rect">
            <a:avLst/>
          </a:prstGeom>
          <a:noFill/>
          <a:ln w="9525" cap="flat">
            <a:noFill/>
            <a:round/>
            <a:headEnd/>
            <a:tailEnd/>
          </a:ln>
          <a:effectLst/>
        </p:spPr>
        <p:txBody>
          <a:bodyPr wrap="none" anchor="ctr"/>
          <a:lstStyle/>
          <a:p>
            <a:endParaRPr lang="en-US"/>
          </a:p>
        </p:txBody>
      </p:sp>
      <p:sp>
        <p:nvSpPr>
          <p:cNvPr id="8198" name="Text Box 6"/>
          <p:cNvSpPr txBox="1">
            <a:spLocks noChangeArrowheads="1"/>
          </p:cNvSpPr>
          <p:nvPr/>
        </p:nvSpPr>
        <p:spPr bwMode="auto">
          <a:xfrm>
            <a:off x="5508625" y="1584325"/>
            <a:ext cx="3527425" cy="4540250"/>
          </a:xfrm>
          <a:prstGeom prst="rect">
            <a:avLst/>
          </a:prstGeom>
          <a:noFill/>
          <a:ln w="9525" cap="flat">
            <a:noFill/>
            <a:round/>
            <a:headEnd/>
            <a:tailEnd/>
          </a:ln>
          <a:effectLst/>
        </p:spPr>
        <p:txBody>
          <a:bodyPr lIns="90000" tIns="45000" rIns="90000" bIns="45000"/>
          <a:lstStyle/>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2200" b="1" dirty="0">
                <a:solidFill>
                  <a:srgbClr val="000000"/>
                </a:solidFill>
                <a:latin typeface="Bahnschrift" pitchFamily="32" charset="0"/>
              </a:rPr>
              <a:t>Process</a:t>
            </a: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IN" dirty="0">
              <a:solidFill>
                <a:srgbClr val="000000"/>
              </a:solidFill>
              <a:latin typeface="Bahnschrift" pitchFamily="32" charset="0"/>
            </a:endParaRP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dirty="0">
                <a:solidFill>
                  <a:srgbClr val="000000"/>
                </a:solidFill>
                <a:latin typeface="Bahnschrift" pitchFamily="32" charset="0"/>
              </a:rPr>
              <a:t>1. </a:t>
            </a:r>
            <a:r>
              <a:rPr lang="en-IN" dirty="0" smtClean="0">
                <a:solidFill>
                  <a:srgbClr val="000000"/>
                </a:solidFill>
                <a:latin typeface="Bahnschrift" pitchFamily="32" charset="0"/>
              </a:rPr>
              <a:t>High </a:t>
            </a:r>
            <a:r>
              <a:rPr lang="en-IN" dirty="0">
                <a:solidFill>
                  <a:srgbClr val="000000"/>
                </a:solidFill>
                <a:latin typeface="Bahnschrift" pitchFamily="32" charset="0"/>
              </a:rPr>
              <a:t>energy wavelengths hit the earths surface</a:t>
            </a: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IN" dirty="0">
              <a:solidFill>
                <a:srgbClr val="000000"/>
              </a:solidFill>
              <a:latin typeface="Bahnschrift" pitchFamily="32" charset="0"/>
            </a:endParaRPr>
          </a:p>
          <a:p>
            <a:pPr algn="just" eaLnBrk="1" hangingPunct="1">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dirty="0">
                <a:solidFill>
                  <a:srgbClr val="000000"/>
                </a:solidFill>
                <a:latin typeface="Bahnschrift" pitchFamily="32" charset="0"/>
              </a:rPr>
              <a:t>2. Incoming energy is converted to heat</a:t>
            </a:r>
          </a:p>
          <a:p>
            <a:pPr algn="just" eaLnBrk="1" hangingPunct="1">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dirty="0">
              <a:solidFill>
                <a:srgbClr val="000000"/>
              </a:solidFill>
              <a:latin typeface="Bahnschrift" pitchFamily="32" charset="0"/>
            </a:endParaRPr>
          </a:p>
          <a:p>
            <a:pPr algn="just" eaLnBrk="1" hangingPunct="1">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dirty="0">
                <a:solidFill>
                  <a:srgbClr val="000000"/>
                </a:solidFill>
                <a:latin typeface="Bahnschrift" pitchFamily="32" charset="0"/>
              </a:rPr>
              <a:t>3. Longer, infrared wavelengths hit greenhouse gas molecules in the atmosphere</a:t>
            </a:r>
          </a:p>
          <a:p>
            <a:pPr algn="just" eaLnBrk="1" hangingPunct="1">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dirty="0">
              <a:solidFill>
                <a:srgbClr val="000000"/>
              </a:solidFill>
              <a:latin typeface="Bahnschrift" pitchFamily="32" charset="0"/>
            </a:endParaRPr>
          </a:p>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dirty="0">
                <a:solidFill>
                  <a:srgbClr val="000000"/>
                </a:solidFill>
                <a:latin typeface="Bahnschrift" pitchFamily="32" charset="0"/>
              </a:rPr>
              <a:t>4. Greenhouse gas molecules in the atmosphere emit infrared radiation back towards earth</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
          <p:cNvSpPr txBox="1">
            <a:spLocks noChangeArrowheads="1"/>
          </p:cNvSpPr>
          <p:nvPr/>
        </p:nvSpPr>
        <p:spPr bwMode="auto">
          <a:xfrm>
            <a:off x="357158" y="188640"/>
            <a:ext cx="8607330" cy="124009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3200" dirty="0" smtClean="0">
                <a:solidFill>
                  <a:srgbClr val="C3D69B"/>
                </a:solidFill>
                <a:latin typeface="Bahnschrift Light" pitchFamily="32" charset="0"/>
              </a:rPr>
              <a:t>Amendments of Water (Prevention and Control of Pollution) Act 1974</a:t>
            </a:r>
          </a:p>
        </p:txBody>
      </p:sp>
      <p:graphicFrame>
        <p:nvGraphicFramePr>
          <p:cNvPr id="4" name="Table 3"/>
          <p:cNvGraphicFramePr>
            <a:graphicFrameLocks noGrp="1"/>
          </p:cNvGraphicFramePr>
          <p:nvPr/>
        </p:nvGraphicFramePr>
        <p:xfrm>
          <a:off x="323528" y="1699831"/>
          <a:ext cx="8568951" cy="4428864"/>
        </p:xfrm>
        <a:graphic>
          <a:graphicData uri="http://schemas.openxmlformats.org/drawingml/2006/table">
            <a:tbl>
              <a:tblPr/>
              <a:tblGrid>
                <a:gridCol w="1296144"/>
                <a:gridCol w="720080"/>
                <a:gridCol w="6552727"/>
              </a:tblGrid>
              <a:tr h="200170">
                <a:tc>
                  <a:txBody>
                    <a:bodyPr/>
                    <a:lstStyle/>
                    <a:p>
                      <a:pPr fontAlgn="b"/>
                      <a:r>
                        <a:rPr lang="en-US" sz="1400" b="1" dirty="0"/>
                        <a:t>Amendment</a:t>
                      </a:r>
                    </a:p>
                  </a:txBody>
                  <a:tcPr marL="22208" marR="22208" marT="11104" marB="1110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
                      <a:r>
                        <a:rPr lang="en-US" sz="1400" b="1"/>
                        <a:t>Year</a:t>
                      </a:r>
                    </a:p>
                  </a:txBody>
                  <a:tcPr marL="22208" marR="22208" marT="11104" marB="1110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
                      <a:r>
                        <a:rPr lang="en-US" sz="1400" b="1"/>
                        <a:t>Key Provisions</a:t>
                      </a:r>
                    </a:p>
                  </a:txBody>
                  <a:tcPr marL="22208" marR="22208" marT="11104" marB="11104"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r>
              <a:tr h="937049">
                <a:tc>
                  <a:txBody>
                    <a:bodyPr/>
                    <a:lstStyle/>
                    <a:p>
                      <a:pPr fontAlgn="base"/>
                      <a:r>
                        <a:rPr lang="en-US" sz="1400" dirty="0"/>
                        <a:t>1st Amendment</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400" dirty="0"/>
                        <a:t>1988</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buFontTx/>
                        <a:buChar char="-"/>
                      </a:pPr>
                      <a:r>
                        <a:rPr lang="en-US" sz="1400" dirty="0" smtClean="0"/>
                        <a:t>Introduced </a:t>
                      </a:r>
                      <a:r>
                        <a:rPr lang="en-US" sz="1400" dirty="0"/>
                        <a:t>the concept of "hazardous </a:t>
                      </a:r>
                      <a:r>
                        <a:rPr lang="en-US" sz="1400" dirty="0" smtClean="0"/>
                        <a:t>substances“</a:t>
                      </a:r>
                    </a:p>
                    <a:p>
                      <a:pPr fontAlgn="base">
                        <a:buFontTx/>
                        <a:buChar char="-"/>
                      </a:pPr>
                      <a:r>
                        <a:rPr lang="en-US" sz="1400" dirty="0" smtClean="0"/>
                        <a:t>Required </a:t>
                      </a:r>
                      <a:r>
                        <a:rPr lang="en-US" sz="1400" dirty="0"/>
                        <a:t>certain industries to obtain consent from the State Pollution Control Board (SPCB) before discharging effluent</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r>
              <a:tr h="655935">
                <a:tc>
                  <a:txBody>
                    <a:bodyPr/>
                    <a:lstStyle/>
                    <a:p>
                      <a:pPr fontAlgn="base"/>
                      <a:r>
                        <a:rPr lang="en-US" sz="1400" dirty="0"/>
                        <a:t>2nd Amendment</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400" dirty="0"/>
                        <a:t>1991</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400" dirty="0"/>
                        <a:t>- Made it mandatory for new industries to obtain a "no objection certificate" (NOC) from the SPCB before starting operations</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r>
              <a:tr h="585656">
                <a:tc>
                  <a:txBody>
                    <a:bodyPr/>
                    <a:lstStyle/>
                    <a:p>
                      <a:pPr fontAlgn="base"/>
                      <a:r>
                        <a:rPr lang="en-US" sz="1400"/>
                        <a:t>3rd Amendment</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400" dirty="0"/>
                        <a:t>1994</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400" dirty="0"/>
                        <a:t>- Made it mandatory for all existing industries to obtain a renewal of their consent from the SPCB every five years</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r>
              <a:tr h="515377">
                <a:tc>
                  <a:txBody>
                    <a:bodyPr/>
                    <a:lstStyle/>
                    <a:p>
                      <a:pPr fontAlgn="base"/>
                      <a:r>
                        <a:rPr lang="en-US" sz="1400"/>
                        <a:t>4th Amendment</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400"/>
                        <a:t>2003</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400" dirty="0"/>
                        <a:t>- Introduced provisions related to the prevention and control of groundwater pollution</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r>
              <a:tr h="1499279">
                <a:tc>
                  <a:txBody>
                    <a:bodyPr/>
                    <a:lstStyle/>
                    <a:p>
                      <a:pPr fontAlgn="base"/>
                      <a:r>
                        <a:rPr lang="en-US" sz="1400"/>
                        <a:t>5th Amendment</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tcPr>
                </a:tc>
                <a:tc>
                  <a:txBody>
                    <a:bodyPr/>
                    <a:lstStyle/>
                    <a:p>
                      <a:pPr fontAlgn="base"/>
                      <a:r>
                        <a:rPr lang="en-US" sz="1400"/>
                        <a:t>2018</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tcPr>
                </a:tc>
                <a:tc>
                  <a:txBody>
                    <a:bodyPr/>
                    <a:lstStyle/>
                    <a:p>
                      <a:pPr fontAlgn="base">
                        <a:buFontTx/>
                        <a:buChar char="-"/>
                      </a:pPr>
                      <a:r>
                        <a:rPr lang="en-US" sz="1400" dirty="0" smtClean="0"/>
                        <a:t>Introduced </a:t>
                      </a:r>
                      <a:r>
                        <a:rPr lang="en-US" sz="1400" dirty="0"/>
                        <a:t>provisions related to the regulation of groundwater </a:t>
                      </a:r>
                      <a:r>
                        <a:rPr lang="en-US" sz="1400" dirty="0" smtClean="0"/>
                        <a:t>extraction</a:t>
                      </a:r>
                    </a:p>
                    <a:p>
                      <a:pPr fontAlgn="base">
                        <a:buFontTx/>
                        <a:buChar char="-"/>
                      </a:pPr>
                      <a:r>
                        <a:rPr lang="en-US" sz="1400" dirty="0" smtClean="0"/>
                        <a:t>Required </a:t>
                      </a:r>
                      <a:r>
                        <a:rPr lang="en-US" sz="1400" dirty="0"/>
                        <a:t>industries to obtain a "consent to operate" from the SPCB before extracting </a:t>
                      </a:r>
                      <a:r>
                        <a:rPr lang="en-US" sz="1400" dirty="0" smtClean="0"/>
                        <a:t>groundwater</a:t>
                      </a:r>
                    </a:p>
                    <a:p>
                      <a:pPr fontAlgn="base">
                        <a:buFontTx/>
                        <a:buChar char="-"/>
                      </a:pPr>
                      <a:r>
                        <a:rPr lang="en-US" sz="1400" dirty="0" smtClean="0"/>
                        <a:t>Made </a:t>
                      </a:r>
                      <a:r>
                        <a:rPr lang="en-US" sz="1400" dirty="0"/>
                        <a:t>it mandatory for all industries to comply with effluent and emission standards set by the CPCB</a:t>
                      </a:r>
                    </a:p>
                  </a:txBody>
                  <a:tcPr marL="22208" marR="22208" marT="11104" marB="11104"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tcPr>
                </a:tc>
              </a:tr>
            </a:tbl>
          </a:graphicData>
        </a:graphic>
      </p:graphicFrame>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81000" y="1484784"/>
            <a:ext cx="8458200" cy="4500594"/>
          </a:xfrm>
          <a:prstGeom prst="rect">
            <a:avLst/>
          </a:prstGeom>
          <a:noFill/>
          <a:ln w="9525" cap="flat">
            <a:noFill/>
            <a:round/>
            <a:headEnd/>
            <a:tailEnd/>
          </a:ln>
          <a:effectLst/>
        </p:spPr>
        <p:txBody>
          <a:bodyPr/>
          <a:lstStyle/>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The Wildlife Protection Act of 1972 is a comprehensive legislation that aims to protect and conserve the wildlife and its habitats in India.</a:t>
            </a:r>
          </a:p>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b="1" dirty="0" smtClean="0">
                <a:solidFill>
                  <a:srgbClr val="006600"/>
                </a:solidFill>
                <a:latin typeface="+mn-lt"/>
                <a:ea typeface="Microsoft YaHei" charset="-122"/>
              </a:rPr>
              <a:t>Objective- </a:t>
            </a:r>
            <a:r>
              <a:rPr lang="en-US" sz="1400" dirty="0" smtClean="0">
                <a:solidFill>
                  <a:srgbClr val="006600"/>
                </a:solidFill>
                <a:latin typeface="+mn-lt"/>
                <a:ea typeface="Microsoft YaHei" charset="-122"/>
              </a:rPr>
              <a:t>The objective of the Wildlife Protection Act of 1972 is to protect the wildlife of India and to regulate hunting, poaching, and trade in wildlife and their products..</a:t>
            </a:r>
          </a:p>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b="1" dirty="0" smtClean="0">
                <a:solidFill>
                  <a:srgbClr val="006600"/>
                </a:solidFill>
                <a:latin typeface="+mn-lt"/>
                <a:ea typeface="Microsoft YaHei" charset="-122"/>
              </a:rPr>
              <a:t>Functions-</a:t>
            </a:r>
            <a:endParaRPr lang="en-US" sz="1400" b="1" dirty="0" smtClean="0">
              <a:solidFill>
                <a:srgbClr val="006600"/>
              </a:solidFill>
              <a:latin typeface="+mn-lt"/>
              <a:ea typeface="Microsoft YaHei" charset="-122"/>
            </a:endParaRP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provide protection to all forms of wild animals, birds, and plants.</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ensure the conservation of wildlife and their habitats.</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regulate hunting, trapping, and poaching of wild animals.</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establish protected areas such as national parks, sanctuaries, and biosphere reserves for the conservation of wildlife.</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prevent the trade of wildlife and their products.</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provide legal framework for the management of captive animals and their welfare.</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promote public awareness about wildlife conservation and their importance.</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encourage research and scientific studies on wildlife and their habitats.</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coordinate with other countries for the protection and conservation of migratory species.</a:t>
            </a:r>
          </a:p>
          <a:p>
            <a:pPr marL="457200" indent="-457200">
              <a:spcBef>
                <a:spcPts val="600"/>
              </a:spcBef>
              <a:buClrTx/>
              <a:buFont typeface="+mj-lt"/>
              <a:buAutoNum type="arabicPeriod"/>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400" dirty="0" smtClean="0">
                <a:solidFill>
                  <a:srgbClr val="006600"/>
                </a:solidFill>
                <a:latin typeface="+mn-lt"/>
                <a:ea typeface="Microsoft YaHei" charset="-122"/>
              </a:rPr>
              <a:t>To provide punishment and penalties for violation of the provisions of the Act.</a:t>
            </a: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800" dirty="0" smtClean="0">
                <a:solidFill>
                  <a:srgbClr val="C3D69B"/>
                </a:solidFill>
                <a:latin typeface="Bahnschrift Light" pitchFamily="32" charset="0"/>
              </a:rPr>
              <a:t>Wildlife Protection Act of 1972</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800" dirty="0" smtClean="0">
                <a:solidFill>
                  <a:srgbClr val="C3D69B"/>
                </a:solidFill>
                <a:latin typeface="Bahnschrift Light" pitchFamily="32" charset="0"/>
              </a:rPr>
              <a:t>Wildlife Protection Act of 1972</a:t>
            </a:r>
          </a:p>
        </p:txBody>
      </p:sp>
      <p:graphicFrame>
        <p:nvGraphicFramePr>
          <p:cNvPr id="4" name="Table 3"/>
          <p:cNvGraphicFramePr>
            <a:graphicFrameLocks noGrp="1"/>
          </p:cNvGraphicFramePr>
          <p:nvPr/>
        </p:nvGraphicFramePr>
        <p:xfrm>
          <a:off x="251522" y="1628800"/>
          <a:ext cx="8496942" cy="3623118"/>
        </p:xfrm>
        <a:graphic>
          <a:graphicData uri="http://schemas.openxmlformats.org/drawingml/2006/table">
            <a:tbl>
              <a:tblPr/>
              <a:tblGrid>
                <a:gridCol w="925409"/>
                <a:gridCol w="7571533"/>
              </a:tblGrid>
              <a:tr h="156078">
                <a:tc>
                  <a:txBody>
                    <a:bodyPr/>
                    <a:lstStyle/>
                    <a:p>
                      <a:pPr fontAlgn="b"/>
                      <a:r>
                        <a:rPr lang="en-US" sz="1400" b="1" dirty="0"/>
                        <a:t>Year</a:t>
                      </a:r>
                    </a:p>
                  </a:txBody>
                  <a:tcPr marL="20629" marR="20629" marT="10315" marB="10315"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
                      <a:r>
                        <a:rPr lang="en-US" sz="1400" b="1"/>
                        <a:t>Key Provisions</a:t>
                      </a:r>
                    </a:p>
                  </a:txBody>
                  <a:tcPr marL="20629" marR="20629" marT="10315" marB="10315"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624313">
                <a:tc>
                  <a:txBody>
                    <a:bodyPr/>
                    <a:lstStyle/>
                    <a:p>
                      <a:pPr fontAlgn="base"/>
                      <a:r>
                        <a:rPr lang="en-US" sz="1400"/>
                        <a:t>1982</a:t>
                      </a:r>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Included </a:t>
                      </a:r>
                      <a:r>
                        <a:rPr lang="en-US" sz="1400" dirty="0"/>
                        <a:t>new species in the list of protected </a:t>
                      </a:r>
                      <a:r>
                        <a:rPr lang="en-US" sz="1400" dirty="0" smtClean="0"/>
                        <a:t>animals</a:t>
                      </a:r>
                    </a:p>
                    <a:p>
                      <a:pPr fontAlgn="base">
                        <a:buFontTx/>
                        <a:buChar char="-"/>
                      </a:pPr>
                      <a:r>
                        <a:rPr lang="en-US" sz="1400" dirty="0" smtClean="0"/>
                        <a:t>Increased </a:t>
                      </a:r>
                      <a:r>
                        <a:rPr lang="en-US" sz="1400" dirty="0"/>
                        <a:t>penalties for offenses under the Act</a:t>
                      </a:r>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624313">
                <a:tc>
                  <a:txBody>
                    <a:bodyPr/>
                    <a:lstStyle/>
                    <a:p>
                      <a:pPr fontAlgn="base"/>
                      <a:r>
                        <a:rPr lang="en-US" sz="1400" dirty="0" smtClean="0"/>
                        <a:t>1992</a:t>
                      </a:r>
                      <a:endParaRPr lang="en-US" sz="1400" dirty="0"/>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Established the Central Zoo Authority to regulate zoos in the country</a:t>
                      </a:r>
                      <a:endParaRPr lang="en-US" sz="1400" dirty="0"/>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423641">
                <a:tc>
                  <a:txBody>
                    <a:bodyPr/>
                    <a:lstStyle/>
                    <a:p>
                      <a:pPr fontAlgn="base"/>
                      <a:r>
                        <a:rPr lang="en-US" sz="1400"/>
                        <a:t>1993</a:t>
                      </a:r>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a:t>- Introduced provisions related to the protection of plants and their habitats</a:t>
                      </a:r>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1025657">
                <a:tc>
                  <a:txBody>
                    <a:bodyPr/>
                    <a:lstStyle/>
                    <a:p>
                      <a:pPr fontAlgn="base"/>
                      <a:r>
                        <a:rPr lang="en-US" sz="1400" dirty="0" smtClean="0"/>
                        <a:t>2003</a:t>
                      </a:r>
                      <a:endParaRPr lang="en-US" sz="1400" dirty="0"/>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Established </a:t>
                      </a:r>
                      <a:r>
                        <a:rPr lang="en-US" sz="1400" dirty="0"/>
                        <a:t>the National Board for Wildlife to advise the government on wildlife conservation </a:t>
                      </a:r>
                      <a:r>
                        <a:rPr lang="en-US" sz="1400" dirty="0" smtClean="0"/>
                        <a:t>issues</a:t>
                      </a:r>
                      <a:endParaRPr lang="en-US" sz="1400" dirty="0" smtClean="0"/>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691204">
                <a:tc>
                  <a:txBody>
                    <a:bodyPr/>
                    <a:lstStyle/>
                    <a:p>
                      <a:pPr fontAlgn="base"/>
                      <a:r>
                        <a:rPr lang="en-US" sz="1400" dirty="0"/>
                        <a:t>2013</a:t>
                      </a:r>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Increased </a:t>
                      </a:r>
                      <a:r>
                        <a:rPr lang="en-US" sz="1400" dirty="0"/>
                        <a:t>penalties for offenses under the </a:t>
                      </a:r>
                      <a:r>
                        <a:rPr lang="en-US" sz="1400" dirty="0" smtClean="0"/>
                        <a:t>Act</a:t>
                      </a:r>
                      <a:endParaRPr lang="en-US" sz="1400" dirty="0" smtClean="0"/>
                    </a:p>
                  </a:txBody>
                  <a:tcPr marL="20629" marR="20629" marT="10315" marB="10315"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noFill/>
                  </a:tcPr>
                </a:tc>
              </a:tr>
            </a:tbl>
          </a:graphicData>
        </a:graphic>
      </p:graphicFrame>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142844" y="1500174"/>
            <a:ext cx="8858312" cy="4643470"/>
          </a:xfrm>
          <a:prstGeom prst="rect">
            <a:avLst/>
          </a:prstGeom>
          <a:noFill/>
          <a:ln w="9525" cap="flat">
            <a:noFill/>
            <a:round/>
            <a:headEnd/>
            <a:tailEnd/>
          </a:ln>
          <a:effectLst/>
        </p:spPr>
        <p:txBody>
          <a:bodyPr/>
          <a:lstStyle/>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600" b="1" dirty="0" smtClean="0">
                <a:solidFill>
                  <a:srgbClr val="006600"/>
                </a:solidFill>
                <a:latin typeface="+mn-lt"/>
                <a:ea typeface="Microsoft YaHei" charset="-122"/>
              </a:rPr>
              <a:t>Objective-</a:t>
            </a:r>
            <a:r>
              <a:rPr lang="en-US" sz="1600" dirty="0" smtClean="0">
                <a:solidFill>
                  <a:srgbClr val="006600"/>
                </a:solidFill>
                <a:latin typeface="+mn-lt"/>
                <a:ea typeface="Microsoft YaHei" charset="-122"/>
              </a:rPr>
              <a:t> It provides for the protection and conservation of the forests.</a:t>
            </a:r>
          </a:p>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600" dirty="0" smtClean="0">
                <a:solidFill>
                  <a:srgbClr val="006600"/>
                </a:solidFill>
                <a:latin typeface="+mn-lt"/>
                <a:ea typeface="Microsoft YaHei" charset="-122"/>
              </a:rPr>
              <a:t>Under the Act, a state government may regulate or prohibit in any forest the clearing of land for cultivation, pasturing of cattle, or clearing the vegetation for any purpose.</a:t>
            </a:r>
          </a:p>
          <a:p>
            <a:pPr>
              <a:spcBef>
                <a:spcPts val="600"/>
              </a:spcBef>
              <a:buClr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600" b="1" dirty="0" smtClean="0">
                <a:solidFill>
                  <a:srgbClr val="006600"/>
                </a:solidFill>
                <a:latin typeface="+mn-lt"/>
                <a:ea typeface="Microsoft YaHei" charset="-122"/>
              </a:rPr>
              <a:t>Functions-</a:t>
            </a:r>
            <a:endParaRPr lang="en-US" sz="1600" b="1" dirty="0" smtClean="0">
              <a:solidFill>
                <a:srgbClr val="006600"/>
              </a:solidFill>
              <a:latin typeface="+mn-lt"/>
              <a:ea typeface="Microsoft YaHei" charset="-122"/>
            </a:endParaRPr>
          </a:p>
          <a:p>
            <a:pPr marL="457200" indent="-457200">
              <a:spcBef>
                <a:spcPts val="600"/>
              </a:spcBef>
              <a:buClrTx/>
              <a:buFont typeface="Wingdings" pitchFamily="2" charset="2"/>
              <a:buChar char="§"/>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600" dirty="0" smtClean="0">
                <a:solidFill>
                  <a:srgbClr val="006600"/>
                </a:solidFill>
                <a:latin typeface="+mn-lt"/>
                <a:ea typeface="Microsoft YaHei" charset="-122"/>
              </a:rPr>
              <a:t>The Forest Conservation Act was enacted in 1980 to regulate the diversion of forest land for non-forestry purposes such as mining, industries, infrastructure, and other developmental activities</a:t>
            </a:r>
            <a:r>
              <a:rPr lang="en-US" sz="1600" dirty="0" smtClean="0">
                <a:solidFill>
                  <a:srgbClr val="006600"/>
                </a:solidFill>
                <a:latin typeface="+mn-lt"/>
                <a:ea typeface="Microsoft YaHei" charset="-122"/>
              </a:rPr>
              <a:t>.</a:t>
            </a:r>
            <a:endParaRPr lang="en-US" sz="1600" dirty="0" smtClean="0">
              <a:solidFill>
                <a:srgbClr val="006600"/>
              </a:solidFill>
              <a:latin typeface="+mn-lt"/>
              <a:ea typeface="Microsoft YaHei" charset="-122"/>
            </a:endParaRPr>
          </a:p>
          <a:p>
            <a:pPr marL="457200" indent="-457200">
              <a:spcBef>
                <a:spcPts val="600"/>
              </a:spcBef>
              <a:buClrTx/>
              <a:buFont typeface="Wingdings" pitchFamily="2" charset="2"/>
              <a:buChar char="§"/>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600" dirty="0" smtClean="0">
                <a:solidFill>
                  <a:srgbClr val="006600"/>
                </a:solidFill>
                <a:latin typeface="+mn-lt"/>
                <a:ea typeface="Microsoft YaHei" charset="-122"/>
              </a:rPr>
              <a:t>The act requires prior approval from the central government for any diversion of forest land for non-forestry purposes</a:t>
            </a:r>
            <a:r>
              <a:rPr lang="en-US" sz="1600" dirty="0" smtClean="0">
                <a:solidFill>
                  <a:srgbClr val="006600"/>
                </a:solidFill>
                <a:latin typeface="+mn-lt"/>
                <a:ea typeface="Microsoft YaHei" charset="-122"/>
              </a:rPr>
              <a:t>.</a:t>
            </a:r>
            <a:endParaRPr lang="en-US" sz="1600" dirty="0" smtClean="0">
              <a:solidFill>
                <a:srgbClr val="006600"/>
              </a:solidFill>
              <a:latin typeface="+mn-lt"/>
              <a:ea typeface="Microsoft YaHei" charset="-122"/>
            </a:endParaRPr>
          </a:p>
          <a:p>
            <a:pPr marL="457200" indent="-457200">
              <a:spcBef>
                <a:spcPts val="600"/>
              </a:spcBef>
              <a:buClrTx/>
              <a:buFont typeface="Wingdings" pitchFamily="2" charset="2"/>
              <a:buChar char="§"/>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600" dirty="0" smtClean="0">
                <a:solidFill>
                  <a:srgbClr val="006600"/>
                </a:solidFill>
                <a:latin typeface="+mn-lt"/>
                <a:ea typeface="Microsoft YaHei" charset="-122"/>
              </a:rPr>
              <a:t>The act provides for compensatory </a:t>
            </a:r>
            <a:r>
              <a:rPr lang="en-US" sz="1600" dirty="0" err="1" smtClean="0">
                <a:solidFill>
                  <a:srgbClr val="006600"/>
                </a:solidFill>
                <a:latin typeface="+mn-lt"/>
                <a:ea typeface="Microsoft YaHei" charset="-122"/>
              </a:rPr>
              <a:t>afforestation</a:t>
            </a:r>
            <a:r>
              <a:rPr lang="en-US" sz="1600" dirty="0" smtClean="0">
                <a:solidFill>
                  <a:srgbClr val="006600"/>
                </a:solidFill>
                <a:latin typeface="+mn-lt"/>
                <a:ea typeface="Microsoft YaHei" charset="-122"/>
              </a:rPr>
              <a:t>, which means that an equivalent area of land has to be afforested in lieu of the forest land that was diverted</a:t>
            </a:r>
            <a:r>
              <a:rPr lang="en-US" sz="1600" dirty="0" smtClean="0">
                <a:solidFill>
                  <a:srgbClr val="006600"/>
                </a:solidFill>
                <a:latin typeface="+mn-lt"/>
                <a:ea typeface="Microsoft YaHei" charset="-122"/>
              </a:rPr>
              <a:t>.</a:t>
            </a:r>
            <a:endParaRPr lang="en-US" sz="1600" dirty="0" smtClean="0">
              <a:solidFill>
                <a:srgbClr val="006600"/>
              </a:solidFill>
              <a:latin typeface="+mn-lt"/>
              <a:ea typeface="Microsoft YaHei" charset="-122"/>
            </a:endParaRPr>
          </a:p>
          <a:p>
            <a:pPr marL="457200" indent="-457200">
              <a:spcBef>
                <a:spcPts val="600"/>
              </a:spcBef>
              <a:buClrTx/>
              <a:buFont typeface="Wingdings" pitchFamily="2" charset="2"/>
              <a:buChar char="§"/>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600" dirty="0" smtClean="0">
                <a:solidFill>
                  <a:srgbClr val="006600"/>
                </a:solidFill>
                <a:latin typeface="+mn-lt"/>
                <a:ea typeface="Microsoft YaHei" charset="-122"/>
              </a:rPr>
              <a:t>The act also mandates the creation of a national committee to oversee the implementation of the act and ensure that the diversion of forest land is kept to a minimum</a:t>
            </a:r>
            <a:r>
              <a:rPr lang="en-US" sz="1600" dirty="0" smtClean="0">
                <a:solidFill>
                  <a:srgbClr val="006600"/>
                </a:solidFill>
                <a:latin typeface="+mn-lt"/>
                <a:ea typeface="Microsoft YaHei" charset="-122"/>
              </a:rPr>
              <a:t>.</a:t>
            </a:r>
            <a:endParaRPr lang="en-US" sz="1600" dirty="0" smtClean="0">
              <a:solidFill>
                <a:srgbClr val="006600"/>
              </a:solidFill>
              <a:latin typeface="+mn-lt"/>
              <a:ea typeface="Microsoft YaHei" charset="-122"/>
            </a:endParaRPr>
          </a:p>
          <a:p>
            <a:pPr marL="457200" indent="-457200">
              <a:spcBef>
                <a:spcPts val="600"/>
              </a:spcBef>
              <a:buClrTx/>
              <a:buFont typeface="Wingdings" pitchFamily="2" charset="2"/>
              <a:buChar char="§"/>
              <a:tabLst>
                <a:tab pos="569913" algn="l"/>
                <a:tab pos="1484313" algn="l"/>
                <a:tab pos="2398713" algn="l"/>
                <a:tab pos="3313113" algn="l"/>
                <a:tab pos="4227513" algn="l"/>
                <a:tab pos="5141913" algn="l"/>
                <a:tab pos="6056313" algn="l"/>
                <a:tab pos="6970713" algn="l"/>
                <a:tab pos="7885113" algn="l"/>
                <a:tab pos="8799513" algn="l"/>
                <a:tab pos="9713913" algn="l"/>
              </a:tabLst>
            </a:pPr>
            <a:r>
              <a:rPr lang="en-US" sz="1600" dirty="0" smtClean="0">
                <a:solidFill>
                  <a:srgbClr val="006600"/>
                </a:solidFill>
                <a:latin typeface="+mn-lt"/>
                <a:ea typeface="Microsoft YaHei" charset="-122"/>
              </a:rPr>
              <a:t>The Forest Conservation Act is aimed at protecting the forests and ensuring their sustainable use, as forests are an important part of the country's natural resources and provide a range of ecological, economic, and social benefits.</a:t>
            </a:r>
            <a:endParaRPr lang="en-US" sz="1600" dirty="0" smtClean="0">
              <a:solidFill>
                <a:srgbClr val="006600"/>
              </a:solidFill>
              <a:latin typeface="+mn-lt"/>
              <a:ea typeface="Microsoft YaHei" charset="-122"/>
            </a:endParaRPr>
          </a:p>
        </p:txBody>
      </p:sp>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800" dirty="0" smtClean="0">
                <a:solidFill>
                  <a:srgbClr val="C3D69B"/>
                </a:solidFill>
                <a:latin typeface="Bahnschrift Light" pitchFamily="32" charset="0"/>
              </a:rPr>
              <a:t>Forest Conservation Act of 1980</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
          <p:cNvSpPr txBox="1">
            <a:spLocks noChangeArrowheads="1"/>
          </p:cNvSpPr>
          <p:nvPr/>
        </p:nvSpPr>
        <p:spPr bwMode="auto">
          <a:xfrm>
            <a:off x="357158" y="0"/>
            <a:ext cx="8329642" cy="1428736"/>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800" dirty="0" smtClean="0">
                <a:solidFill>
                  <a:srgbClr val="C3D69B"/>
                </a:solidFill>
                <a:latin typeface="Bahnschrift Light" pitchFamily="32" charset="0"/>
              </a:rPr>
              <a:t>Amendments of Forest Conservation Act of 1980</a:t>
            </a:r>
          </a:p>
        </p:txBody>
      </p:sp>
      <p:graphicFrame>
        <p:nvGraphicFramePr>
          <p:cNvPr id="4" name="Table 3"/>
          <p:cNvGraphicFramePr>
            <a:graphicFrameLocks noGrp="1"/>
          </p:cNvGraphicFramePr>
          <p:nvPr/>
        </p:nvGraphicFramePr>
        <p:xfrm>
          <a:off x="395535" y="1772816"/>
          <a:ext cx="8208913" cy="4320481"/>
        </p:xfrm>
        <a:graphic>
          <a:graphicData uri="http://schemas.openxmlformats.org/drawingml/2006/table">
            <a:tbl>
              <a:tblPr/>
              <a:tblGrid>
                <a:gridCol w="812764"/>
                <a:gridCol w="7396149"/>
              </a:tblGrid>
              <a:tr h="263289">
                <a:tc>
                  <a:txBody>
                    <a:bodyPr/>
                    <a:lstStyle/>
                    <a:p>
                      <a:pPr fontAlgn="b"/>
                      <a:r>
                        <a:rPr lang="en-US" sz="1400" b="1" dirty="0"/>
                        <a:t>Year</a:t>
                      </a:r>
                    </a:p>
                  </a:txBody>
                  <a:tcPr marL="17747" marR="17747" marT="8873" marB="8873"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
                      <a:r>
                        <a:rPr lang="en-US" sz="1400" b="1"/>
                        <a:t>Key Provisions</a:t>
                      </a:r>
                    </a:p>
                  </a:txBody>
                  <a:tcPr marL="17747" marR="17747" marT="8873" marB="8873"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782025">
                <a:tc>
                  <a:txBody>
                    <a:bodyPr/>
                    <a:lstStyle/>
                    <a:p>
                      <a:pPr fontAlgn="base"/>
                      <a:r>
                        <a:rPr lang="en-US" sz="1400"/>
                        <a:t>1988</a:t>
                      </a:r>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smtClean="0"/>
                        <a:t>-National forest policy was introduced</a:t>
                      </a:r>
                      <a:endParaRPr lang="en-US" sz="1400" dirty="0"/>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782025">
                <a:tc>
                  <a:txBody>
                    <a:bodyPr/>
                    <a:lstStyle/>
                    <a:p>
                      <a:pPr fontAlgn="base"/>
                      <a:r>
                        <a:rPr lang="en-US" sz="1400"/>
                        <a:t>1992</a:t>
                      </a:r>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Established the National </a:t>
                      </a:r>
                      <a:r>
                        <a:rPr lang="en-US" sz="1400" dirty="0" err="1" smtClean="0"/>
                        <a:t>Afforestation</a:t>
                      </a:r>
                      <a:r>
                        <a:rPr lang="en-US" sz="1400" dirty="0" smtClean="0"/>
                        <a:t> and Eco-Development Board to promote </a:t>
                      </a:r>
                      <a:r>
                        <a:rPr lang="en-US" sz="1400" dirty="0" err="1" smtClean="0"/>
                        <a:t>afforestation</a:t>
                      </a:r>
                      <a:r>
                        <a:rPr lang="en-US" sz="1400" dirty="0" smtClean="0"/>
                        <a:t> and regeneration of degraded forests</a:t>
                      </a:r>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655208">
                <a:tc>
                  <a:txBody>
                    <a:bodyPr/>
                    <a:lstStyle/>
                    <a:p>
                      <a:pPr fontAlgn="base"/>
                      <a:r>
                        <a:rPr lang="en-US" sz="1400"/>
                        <a:t>1996</a:t>
                      </a:r>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 Introduced provisions related to the participation of local communities in forest conservation and management</a:t>
                      </a:r>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845431">
                <a:tc>
                  <a:txBody>
                    <a:bodyPr/>
                    <a:lstStyle/>
                    <a:p>
                      <a:pPr fontAlgn="base"/>
                      <a:r>
                        <a:rPr lang="en-US" sz="1400"/>
                        <a:t>2003</a:t>
                      </a:r>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r>
                        <a:rPr lang="en-US" sz="1400" dirty="0"/>
                        <a:t>- Made it mandatory for state governments to seek the approval of the central government before diverting forest land for non-forestry purposes</a:t>
                      </a:r>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r h="992503">
                <a:tc>
                  <a:txBody>
                    <a:bodyPr/>
                    <a:lstStyle/>
                    <a:p>
                      <a:pPr fontAlgn="base"/>
                      <a:r>
                        <a:rPr lang="en-US" sz="1400"/>
                        <a:t>2017</a:t>
                      </a:r>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c>
                  <a:txBody>
                    <a:bodyPr/>
                    <a:lstStyle/>
                    <a:p>
                      <a:pPr fontAlgn="base">
                        <a:buFontTx/>
                        <a:buChar char="-"/>
                      </a:pPr>
                      <a:r>
                        <a:rPr lang="en-US" sz="1400" dirty="0" smtClean="0"/>
                        <a:t>Exempted bamboo grown in non-forest areas from the definition of "tree" under the Act</a:t>
                      </a:r>
                    </a:p>
                    <a:p>
                      <a:pPr fontAlgn="base">
                        <a:buFontTx/>
                        <a:buChar char="-"/>
                      </a:pPr>
                      <a:r>
                        <a:rPr lang="en-US" sz="1400" dirty="0" smtClean="0"/>
                        <a:t>Allowed for the cultivation and harvesting of bamboo grown in forest areas by tribal communities</a:t>
                      </a:r>
                    </a:p>
                  </a:txBody>
                  <a:tcPr marL="17747" marR="17747" marT="8873" marB="8873"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noFill/>
                  </a:tcPr>
                </a:tc>
              </a:tr>
            </a:tbl>
          </a:graphicData>
        </a:graphic>
      </p:graphicFrame>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4400" dirty="0" smtClean="0">
                <a:solidFill>
                  <a:srgbClr val="C3D69B"/>
                </a:solidFill>
                <a:latin typeface="Bahnschrift Light" pitchFamily="32" charset="0"/>
              </a:rPr>
              <a:t>Environmental protocols</a:t>
            </a:r>
          </a:p>
        </p:txBody>
      </p:sp>
      <p:sp>
        <p:nvSpPr>
          <p:cNvPr id="7170" name="Text Box 2"/>
          <p:cNvSpPr txBox="1">
            <a:spLocks noChangeArrowheads="1"/>
          </p:cNvSpPr>
          <p:nvPr/>
        </p:nvSpPr>
        <p:spPr bwMode="auto">
          <a:xfrm>
            <a:off x="0" y="1500174"/>
            <a:ext cx="9144000" cy="4714908"/>
          </a:xfrm>
          <a:prstGeom prst="rect">
            <a:avLst/>
          </a:prstGeom>
          <a:noFill/>
          <a:ln w="9525" cap="flat">
            <a:noFill/>
            <a:round/>
            <a:headEnd/>
            <a:tailEnd/>
          </a:ln>
          <a:effectLst/>
        </p:spPr>
        <p:txBody>
          <a:bodyPr/>
          <a:lstStyle/>
          <a:p>
            <a:pPr marL="336550"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b="1" dirty="0" smtClean="0">
                <a:solidFill>
                  <a:srgbClr val="003E07"/>
                </a:solidFill>
                <a:latin typeface="Bahnschrift" pitchFamily="32" charset="0"/>
              </a:rPr>
              <a:t>Kyoto </a:t>
            </a:r>
            <a:r>
              <a:rPr lang="en-US" sz="1600" b="1" dirty="0" smtClean="0">
                <a:solidFill>
                  <a:srgbClr val="003E07"/>
                </a:solidFill>
                <a:latin typeface="Bahnschrift" pitchFamily="32" charset="0"/>
              </a:rPr>
              <a:t>Protocol (1997)</a:t>
            </a:r>
            <a:endParaRPr lang="en-US" sz="1600" b="1"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A</a:t>
            </a:r>
            <a:r>
              <a:rPr lang="en-US" sz="1600" dirty="0" smtClean="0">
                <a:solidFill>
                  <a:srgbClr val="003E07"/>
                </a:solidFill>
                <a:latin typeface="Bahnschrift" pitchFamily="32" charset="0"/>
              </a:rPr>
              <a:t>ims </a:t>
            </a:r>
            <a:r>
              <a:rPr lang="en-US" sz="1600" dirty="0" smtClean="0">
                <a:solidFill>
                  <a:srgbClr val="003E07"/>
                </a:solidFill>
                <a:latin typeface="Bahnschrift" pitchFamily="32" charset="0"/>
              </a:rPr>
              <a:t>to reduce </a:t>
            </a:r>
            <a:r>
              <a:rPr lang="en-US" sz="1600" b="1" dirty="0" smtClean="0">
                <a:solidFill>
                  <a:srgbClr val="003E07"/>
                </a:solidFill>
                <a:latin typeface="Bahnschrift" pitchFamily="32" charset="0"/>
              </a:rPr>
              <a:t>greenhouse gas emissions </a:t>
            </a:r>
            <a:r>
              <a:rPr lang="en-US" sz="1600" dirty="0" smtClean="0">
                <a:solidFill>
                  <a:srgbClr val="003E07"/>
                </a:solidFill>
                <a:latin typeface="Bahnschrift" pitchFamily="32" charset="0"/>
              </a:rPr>
              <a:t>and combat </a:t>
            </a:r>
            <a:r>
              <a:rPr lang="en-US" sz="1600" b="1" dirty="0" smtClean="0">
                <a:solidFill>
                  <a:srgbClr val="003E07"/>
                </a:solidFill>
                <a:latin typeface="Bahnschrift" pitchFamily="32" charset="0"/>
              </a:rPr>
              <a:t>climate change</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It was adopted in </a:t>
            </a:r>
            <a:r>
              <a:rPr lang="en-US" sz="1600" b="1" dirty="0" smtClean="0">
                <a:solidFill>
                  <a:srgbClr val="003E07"/>
                </a:solidFill>
                <a:latin typeface="Bahnschrift" pitchFamily="32" charset="0"/>
              </a:rPr>
              <a:t>1997</a:t>
            </a:r>
            <a:r>
              <a:rPr lang="en-US" sz="1600" dirty="0" smtClean="0">
                <a:solidFill>
                  <a:srgbClr val="003E07"/>
                </a:solidFill>
                <a:latin typeface="Bahnschrift" pitchFamily="32" charset="0"/>
              </a:rPr>
              <a:t> and came into force in </a:t>
            </a:r>
            <a:r>
              <a:rPr lang="en-US" sz="1600" b="1" dirty="0" smtClean="0">
                <a:solidFill>
                  <a:srgbClr val="003E07"/>
                </a:solidFill>
                <a:latin typeface="Bahnschrift" pitchFamily="32" charset="0"/>
              </a:rPr>
              <a:t>2005</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protocol set binding targets for 37 industrialized countries and the European Union to reduce their greenhouse gas emissions below 1990 levels</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goal was to collectively reduce emissions by 5.2% by the end of 2012</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protocol created a market-based mechanism known as carbon trading, where countries that exceed their emissions reduction targets can sell excess credits to countries that have not met their targets</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protocol also established the </a:t>
            </a:r>
            <a:r>
              <a:rPr lang="en-US" sz="1600" b="1" dirty="0" smtClean="0">
                <a:solidFill>
                  <a:srgbClr val="003E07"/>
                </a:solidFill>
                <a:latin typeface="Bahnschrift" pitchFamily="32" charset="0"/>
              </a:rPr>
              <a:t>Clean Development Mechanism (CDM)</a:t>
            </a:r>
            <a:r>
              <a:rPr lang="en-US" sz="1600" dirty="0" smtClean="0">
                <a:solidFill>
                  <a:srgbClr val="003E07"/>
                </a:solidFill>
                <a:latin typeface="Bahnschrift" pitchFamily="32" charset="0"/>
              </a:rPr>
              <a:t>, which allows industrialized countries to earn credits by funding emission reduction projects in developing countries</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Kyoto Protocol has been criticized for not including major emitters such as China and the United States, who later withdrew from the agreement</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Despite these criticisms, the Kyoto Protocol served as an important precursor to the </a:t>
            </a:r>
            <a:r>
              <a:rPr lang="en-US" sz="1600" b="1" dirty="0" smtClean="0">
                <a:solidFill>
                  <a:srgbClr val="003E07"/>
                </a:solidFill>
                <a:latin typeface="Bahnschrift" pitchFamily="32" charset="0"/>
              </a:rPr>
              <a:t>Paris Agreement</a:t>
            </a:r>
            <a:r>
              <a:rPr lang="en-US" sz="1600" dirty="0" smtClean="0">
                <a:solidFill>
                  <a:srgbClr val="003E07"/>
                </a:solidFill>
                <a:latin typeface="Bahnschrift" pitchFamily="32" charset="0"/>
              </a:rPr>
              <a:t>, which was adopted in 2015 and set more ambitious emissions reduction targets.</a:t>
            </a: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endParaRPr lang="en-US" sz="1600" dirty="0" smtClean="0">
              <a:solidFill>
                <a:srgbClr val="003E07"/>
              </a:solidFill>
              <a:latin typeface="Bahnschrift" pitchFamily="32" charset="0"/>
            </a:endParaRPr>
          </a:p>
        </p:txBody>
      </p:sp>
      <p:sp>
        <p:nvSpPr>
          <p:cNvPr id="7171" name="Text Box 3"/>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200">
                <a:solidFill>
                  <a:srgbClr val="EBF1DE"/>
                </a:solidFill>
              </a:rPr>
              <a:t>12/03/19</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4400" dirty="0" smtClean="0">
                <a:solidFill>
                  <a:srgbClr val="C3D69B"/>
                </a:solidFill>
                <a:latin typeface="Bahnschrift Light" pitchFamily="32" charset="0"/>
              </a:rPr>
              <a:t>Environmental protocols</a:t>
            </a:r>
          </a:p>
        </p:txBody>
      </p:sp>
      <p:sp>
        <p:nvSpPr>
          <p:cNvPr id="7170" name="Text Box 2"/>
          <p:cNvSpPr txBox="1">
            <a:spLocks noChangeArrowheads="1"/>
          </p:cNvSpPr>
          <p:nvPr/>
        </p:nvSpPr>
        <p:spPr bwMode="auto">
          <a:xfrm>
            <a:off x="0" y="1500174"/>
            <a:ext cx="8892480" cy="4714908"/>
          </a:xfrm>
          <a:prstGeom prst="rect">
            <a:avLst/>
          </a:prstGeom>
          <a:noFill/>
          <a:ln w="9525" cap="flat">
            <a:noFill/>
            <a:round/>
            <a:headEnd/>
            <a:tailEnd/>
          </a:ln>
          <a:effectLst/>
        </p:spPr>
        <p:txBody>
          <a:bodyPr/>
          <a:lstStyle/>
          <a:p>
            <a:pPr marL="336550"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IN" sz="1600" b="1" dirty="0" smtClean="0">
                <a:solidFill>
                  <a:srgbClr val="003E07"/>
                </a:solidFill>
                <a:latin typeface="Bahnschrift" pitchFamily="32" charset="0"/>
              </a:rPr>
              <a:t>Montreal </a:t>
            </a:r>
            <a:r>
              <a:rPr lang="en-IN" sz="1600" b="1" dirty="0" smtClean="0">
                <a:solidFill>
                  <a:srgbClr val="003E07"/>
                </a:solidFill>
                <a:latin typeface="Bahnschrift" pitchFamily="32" charset="0"/>
              </a:rPr>
              <a:t>Protocol (1987)</a:t>
            </a: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Montreal Protocol was adopted in </a:t>
            </a:r>
            <a:r>
              <a:rPr lang="en-US" sz="1600" b="1" dirty="0" smtClean="0">
                <a:solidFill>
                  <a:srgbClr val="003E07"/>
                </a:solidFill>
                <a:latin typeface="Bahnschrift" pitchFamily="32" charset="0"/>
              </a:rPr>
              <a:t>September 1987 </a:t>
            </a:r>
            <a:r>
              <a:rPr lang="en-US" sz="1600" dirty="0" smtClean="0">
                <a:solidFill>
                  <a:srgbClr val="003E07"/>
                </a:solidFill>
                <a:latin typeface="Bahnschrift" pitchFamily="32" charset="0"/>
              </a:rPr>
              <a:t>and entered into force on January 1, 1989</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protocol is an international treaty that aims to protect the ozone layer by phasing out the production and consumption of substances that deplete it, such as </a:t>
            </a:r>
            <a:r>
              <a:rPr lang="en-US" sz="1600" b="1" dirty="0" smtClean="0">
                <a:solidFill>
                  <a:srgbClr val="003E07"/>
                </a:solidFill>
                <a:latin typeface="Bahnschrift" pitchFamily="32" charset="0"/>
              </a:rPr>
              <a:t>chlorofluorocarbons (CFCs) and other ozone-depleting substances (ODS</a:t>
            </a:r>
            <a:r>
              <a:rPr lang="en-US" sz="1600" b="1" dirty="0" smtClean="0">
                <a:solidFill>
                  <a:srgbClr val="003E07"/>
                </a:solidFill>
                <a:latin typeface="Bahnschrift" pitchFamily="32" charset="0"/>
              </a:rPr>
              <a:t>).</a:t>
            </a:r>
            <a:endParaRPr lang="en-US" sz="1600" b="1"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protocol has been successful in reducing the production and consumption of ODS, and as a result, the ozone layer is slowly recovering</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protocol has been amended several times to strengthen its provisions and address new ozone-depleting substances that have been discovered</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protocol has been ratified by nearly every country in the world, making it one of the most widely adopted environmental treaties in history</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success of the Montreal Protocol has demonstrated that international cooperation and action can be effective in addressing global environmental challenges.</a:t>
            </a:r>
            <a:endParaRPr lang="en-US" sz="1600" dirty="0">
              <a:solidFill>
                <a:srgbClr val="003E07"/>
              </a:solidFill>
              <a:latin typeface="Bahnschrift" pitchFamily="32" charset="0"/>
            </a:endParaRPr>
          </a:p>
        </p:txBody>
      </p:sp>
      <p:sp>
        <p:nvSpPr>
          <p:cNvPr id="7171" name="Text Box 3"/>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200">
                <a:solidFill>
                  <a:srgbClr val="EBF1DE"/>
                </a:solidFill>
              </a:rPr>
              <a:t>12/03/19</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4400" dirty="0" smtClean="0">
                <a:solidFill>
                  <a:srgbClr val="C3D69B"/>
                </a:solidFill>
                <a:latin typeface="Bahnschrift Light" pitchFamily="32" charset="0"/>
              </a:rPr>
              <a:t>Environmental protocols</a:t>
            </a:r>
          </a:p>
        </p:txBody>
      </p:sp>
      <p:sp>
        <p:nvSpPr>
          <p:cNvPr id="7170" name="Text Box 2"/>
          <p:cNvSpPr txBox="1">
            <a:spLocks noChangeArrowheads="1"/>
          </p:cNvSpPr>
          <p:nvPr/>
        </p:nvSpPr>
        <p:spPr bwMode="auto">
          <a:xfrm>
            <a:off x="0" y="1500174"/>
            <a:ext cx="8892480" cy="4714908"/>
          </a:xfrm>
          <a:prstGeom prst="rect">
            <a:avLst/>
          </a:prstGeom>
          <a:noFill/>
          <a:ln w="9525" cap="flat">
            <a:noFill/>
            <a:round/>
            <a:headEnd/>
            <a:tailEnd/>
          </a:ln>
          <a:effectLst/>
        </p:spPr>
        <p:txBody>
          <a:bodyPr/>
          <a:lstStyle/>
          <a:p>
            <a:pPr marL="336550"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IN" sz="1600" b="1" dirty="0" smtClean="0">
                <a:solidFill>
                  <a:srgbClr val="003E07"/>
                </a:solidFill>
                <a:latin typeface="Bahnschrift" pitchFamily="32" charset="0"/>
              </a:rPr>
              <a:t>Convention on Biological diversity </a:t>
            </a:r>
            <a:r>
              <a:rPr lang="en-IN" sz="1600" b="1" dirty="0" smtClean="0">
                <a:solidFill>
                  <a:srgbClr val="003E07"/>
                </a:solidFill>
                <a:latin typeface="Bahnschrift" pitchFamily="32" charset="0"/>
              </a:rPr>
              <a:t>(</a:t>
            </a:r>
            <a:r>
              <a:rPr lang="en-IN" sz="1600" b="1" dirty="0" smtClean="0">
                <a:solidFill>
                  <a:srgbClr val="003E07"/>
                </a:solidFill>
                <a:latin typeface="Bahnschrift" pitchFamily="32" charset="0"/>
              </a:rPr>
              <a:t>1992)</a:t>
            </a:r>
            <a:endParaRPr lang="en-IN" sz="1600" b="1"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a:t>
            </a:r>
            <a:r>
              <a:rPr lang="en-US" sz="1600" dirty="0" smtClean="0">
                <a:solidFill>
                  <a:srgbClr val="003E07"/>
                </a:solidFill>
                <a:latin typeface="Bahnschrift" pitchFamily="32" charset="0"/>
              </a:rPr>
              <a:t>CBD has been ratified by 196 countries and the European Union, making it one of the most widely recognized international environmental treaties</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Three main objectives: </a:t>
            </a:r>
            <a:endParaRPr lang="en-US" sz="1600" dirty="0" smtClean="0">
              <a:solidFill>
                <a:srgbClr val="003E07"/>
              </a:solidFill>
              <a:latin typeface="Bahnschrift" pitchFamily="32" charset="0"/>
            </a:endParaRPr>
          </a:p>
          <a:p>
            <a:pPr marL="1479550" lvl="2"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conservation </a:t>
            </a:r>
            <a:r>
              <a:rPr lang="en-US" sz="1600" dirty="0" smtClean="0">
                <a:solidFill>
                  <a:srgbClr val="003E07"/>
                </a:solidFill>
                <a:latin typeface="Bahnschrift" pitchFamily="32" charset="0"/>
              </a:rPr>
              <a:t>of biological </a:t>
            </a:r>
            <a:r>
              <a:rPr lang="en-US" sz="1600" dirty="0" smtClean="0">
                <a:solidFill>
                  <a:srgbClr val="003E07"/>
                </a:solidFill>
                <a:latin typeface="Bahnschrift" pitchFamily="32" charset="0"/>
              </a:rPr>
              <a:t>diversity</a:t>
            </a:r>
          </a:p>
          <a:p>
            <a:pPr marL="1479550" lvl="2"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a:t>
            </a:r>
            <a:r>
              <a:rPr lang="en-US" sz="1600" dirty="0" smtClean="0">
                <a:solidFill>
                  <a:srgbClr val="003E07"/>
                </a:solidFill>
                <a:latin typeface="Bahnschrift" pitchFamily="32" charset="0"/>
              </a:rPr>
              <a:t>he </a:t>
            </a:r>
            <a:r>
              <a:rPr lang="en-US" sz="1600" dirty="0" smtClean="0">
                <a:solidFill>
                  <a:srgbClr val="003E07"/>
                </a:solidFill>
                <a:latin typeface="Bahnschrift" pitchFamily="32" charset="0"/>
              </a:rPr>
              <a:t>sustainable use of its </a:t>
            </a:r>
            <a:r>
              <a:rPr lang="en-US" sz="1600" dirty="0" smtClean="0">
                <a:solidFill>
                  <a:srgbClr val="003E07"/>
                </a:solidFill>
                <a:latin typeface="Bahnschrift" pitchFamily="32" charset="0"/>
              </a:rPr>
              <a:t>components</a:t>
            </a:r>
          </a:p>
          <a:p>
            <a:pPr marL="1479550" lvl="2"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a:t>
            </a:r>
            <a:r>
              <a:rPr lang="en-US" sz="1600" dirty="0" smtClean="0">
                <a:solidFill>
                  <a:srgbClr val="003E07"/>
                </a:solidFill>
                <a:latin typeface="Bahnschrift" pitchFamily="32" charset="0"/>
              </a:rPr>
              <a:t>he </a:t>
            </a:r>
            <a:r>
              <a:rPr lang="en-US" sz="1600" dirty="0" smtClean="0">
                <a:solidFill>
                  <a:srgbClr val="003E07"/>
                </a:solidFill>
                <a:latin typeface="Bahnschrift" pitchFamily="32" charset="0"/>
              </a:rPr>
              <a:t>fair and equitable sharing of benefits arising from the use of genetic resources</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Nagoya Protocol: In 2010, the Nagoya Protocol on Access to Genetic Resources and the Fair and Equitable Sharing of Benefits Arising from their Utilization was adopted as a supplementary agreement to the </a:t>
            </a:r>
            <a:r>
              <a:rPr lang="en-US" sz="1600" dirty="0" smtClean="0">
                <a:solidFill>
                  <a:srgbClr val="003E07"/>
                </a:solidFill>
                <a:latin typeface="Bahnschrift" pitchFamily="32" charset="0"/>
              </a:rPr>
              <a:t>CBD.</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The </a:t>
            </a:r>
            <a:r>
              <a:rPr lang="en-US" sz="1600" dirty="0" smtClean="0">
                <a:solidFill>
                  <a:srgbClr val="003E07"/>
                </a:solidFill>
                <a:latin typeface="Bahnschrift" pitchFamily="32" charset="0"/>
              </a:rPr>
              <a:t>CBD has set several targets to protect and conserve biodiversity, including the Aichi Biodiversity Targets, which aim to halt the loss of biodiversity by 2020</a:t>
            </a:r>
            <a:r>
              <a:rPr lang="en-US" sz="1600" dirty="0" smtClean="0">
                <a:solidFill>
                  <a:srgbClr val="003E07"/>
                </a:solidFill>
                <a:latin typeface="Bahnschrift" pitchFamily="32" charset="0"/>
              </a:rPr>
              <a:t>.</a:t>
            </a:r>
            <a:endParaRPr lang="en-US" sz="1600" dirty="0" smtClean="0">
              <a:solidFill>
                <a:srgbClr val="003E07"/>
              </a:solidFill>
              <a:latin typeface="Bahnschrift" pitchFamily="32" charset="0"/>
            </a:endParaRPr>
          </a:p>
          <a:p>
            <a:pPr marL="1079500" lvl="1"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1600" dirty="0" smtClean="0">
                <a:solidFill>
                  <a:srgbClr val="003E07"/>
                </a:solidFill>
                <a:latin typeface="Bahnschrift" pitchFamily="32" charset="0"/>
              </a:rPr>
              <a:t>Despite </a:t>
            </a:r>
            <a:r>
              <a:rPr lang="en-US" sz="1600" dirty="0" smtClean="0">
                <a:solidFill>
                  <a:srgbClr val="003E07"/>
                </a:solidFill>
                <a:latin typeface="Bahnschrift" pitchFamily="32" charset="0"/>
              </a:rPr>
              <a:t>the efforts of the CBD, the world has not met the biodiversity targets set by the Convention. There are several challenges to the implementation of the CBD, including lack of political will, inadequate financial resources, and insufficient public awareness about the importance of biodiversity conservation.</a:t>
            </a:r>
            <a:endParaRPr lang="en-US" sz="1600" dirty="0">
              <a:solidFill>
                <a:srgbClr val="003E07"/>
              </a:solidFill>
              <a:latin typeface="Bahnschrift" pitchFamily="32" charset="0"/>
            </a:endParaRPr>
          </a:p>
        </p:txBody>
      </p:sp>
      <p:sp>
        <p:nvSpPr>
          <p:cNvPr id="7171" name="Text Box 3"/>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200">
                <a:solidFill>
                  <a:srgbClr val="EBF1DE"/>
                </a:solidFill>
              </a:rPr>
              <a:t>12/03/19</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400" dirty="0" smtClean="0">
                <a:solidFill>
                  <a:srgbClr val="C3D69B"/>
                </a:solidFill>
                <a:latin typeface="Bahnschrift Light" pitchFamily="32" charset="0"/>
              </a:rPr>
              <a:t>Issues involved in enforcement of Environmental Laws</a:t>
            </a:r>
            <a:endParaRPr lang="en-IN" sz="4400" dirty="0" smtClean="0">
              <a:solidFill>
                <a:srgbClr val="C3D69B"/>
              </a:solidFill>
              <a:latin typeface="Bahnschrift Light" pitchFamily="32" charset="0"/>
            </a:endParaRPr>
          </a:p>
        </p:txBody>
      </p:sp>
      <p:sp>
        <p:nvSpPr>
          <p:cNvPr id="7170" name="Text Box 2"/>
          <p:cNvSpPr txBox="1">
            <a:spLocks noChangeArrowheads="1"/>
          </p:cNvSpPr>
          <p:nvPr/>
        </p:nvSpPr>
        <p:spPr bwMode="auto">
          <a:xfrm>
            <a:off x="285720" y="1714488"/>
            <a:ext cx="4500594" cy="4429156"/>
          </a:xfrm>
          <a:prstGeom prst="rect">
            <a:avLst/>
          </a:prstGeom>
          <a:noFill/>
          <a:ln w="9525" cap="flat">
            <a:noFill/>
            <a:round/>
            <a:headEnd/>
            <a:tailEnd/>
          </a:ln>
          <a:effectLst/>
        </p:spPr>
        <p:txBody>
          <a:bodyPr/>
          <a:lstStyle/>
          <a:p>
            <a:pPr marL="336550"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2800" dirty="0" smtClean="0">
                <a:solidFill>
                  <a:srgbClr val="003E07"/>
                </a:solidFill>
                <a:latin typeface="Bahnschrift" pitchFamily="32" charset="0"/>
              </a:rPr>
              <a:t>Illiteracy</a:t>
            </a:r>
          </a:p>
          <a:p>
            <a:pPr marL="336550"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2800" dirty="0" smtClean="0">
                <a:solidFill>
                  <a:srgbClr val="003E07"/>
                </a:solidFill>
                <a:latin typeface="Bahnschrift" pitchFamily="32" charset="0"/>
              </a:rPr>
              <a:t>Growing population</a:t>
            </a:r>
          </a:p>
          <a:p>
            <a:pPr marL="336550"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2800" dirty="0" smtClean="0">
                <a:solidFill>
                  <a:srgbClr val="003E07"/>
                </a:solidFill>
                <a:latin typeface="Bahnschrift" pitchFamily="32" charset="0"/>
              </a:rPr>
              <a:t>Ignorance</a:t>
            </a:r>
          </a:p>
          <a:p>
            <a:pPr marL="336550"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2800" dirty="0" smtClean="0">
                <a:solidFill>
                  <a:srgbClr val="003E07"/>
                </a:solidFill>
                <a:latin typeface="Bahnschrift" pitchFamily="32" charset="0"/>
              </a:rPr>
              <a:t>Economic reasons</a:t>
            </a:r>
          </a:p>
          <a:p>
            <a:pPr marL="336550" indent="-336550" eaLnBrk="1" hangingPunct="1">
              <a:lnSpc>
                <a:spcPct val="90000"/>
              </a:lnSpc>
              <a:spcBef>
                <a:spcPts val="800"/>
              </a:spcBef>
              <a:buClr>
                <a:srgbClr val="77933C"/>
              </a:buClr>
              <a:buFont typeface="Wingdings" charset="2"/>
              <a:buChar char=""/>
              <a:tabLst>
                <a:tab pos="336550" algn="l"/>
                <a:tab pos="784225" algn="l"/>
                <a:tab pos="1233488" algn="l"/>
                <a:tab pos="1682750" algn="l"/>
                <a:tab pos="2132013" algn="l"/>
                <a:tab pos="2581275" algn="l"/>
                <a:tab pos="3030538" algn="l"/>
                <a:tab pos="3479800" algn="l"/>
                <a:tab pos="3929063" algn="l"/>
                <a:tab pos="4378325" algn="l"/>
                <a:tab pos="4827588" algn="l"/>
                <a:tab pos="5276850" algn="l"/>
                <a:tab pos="5726113" algn="l"/>
                <a:tab pos="6175375" algn="l"/>
                <a:tab pos="6624638" algn="l"/>
                <a:tab pos="7073900" algn="l"/>
                <a:tab pos="7523163" algn="l"/>
                <a:tab pos="7972425" algn="l"/>
                <a:tab pos="8421688" algn="l"/>
                <a:tab pos="8870950" algn="l"/>
                <a:tab pos="9320213" algn="l"/>
              </a:tabLst>
            </a:pPr>
            <a:r>
              <a:rPr lang="en-US" sz="2800" dirty="0" smtClean="0">
                <a:solidFill>
                  <a:srgbClr val="003E07"/>
                </a:solidFill>
                <a:latin typeface="Bahnschrift" pitchFamily="32" charset="0"/>
              </a:rPr>
              <a:t>Insufficiency of laws</a:t>
            </a:r>
          </a:p>
        </p:txBody>
      </p:sp>
      <p:sp>
        <p:nvSpPr>
          <p:cNvPr id="7171" name="Text Box 3"/>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200">
                <a:solidFill>
                  <a:srgbClr val="EBF1DE"/>
                </a:solidFill>
              </a:rPr>
              <a:t>12/03/19</a:t>
            </a:r>
          </a:p>
        </p:txBody>
      </p:sp>
      <p:pic>
        <p:nvPicPr>
          <p:cNvPr id="31746" name="Picture 2" descr="Environment vector day, Picture #1386132 environment vector day"/>
          <p:cNvPicPr>
            <a:picLocks noChangeAspect="1" noChangeArrowheads="1"/>
          </p:cNvPicPr>
          <p:nvPr/>
        </p:nvPicPr>
        <p:blipFill>
          <a:blip r:embed="rId3" cstate="print"/>
          <a:srcRect/>
          <a:stretch>
            <a:fillRect/>
          </a:stretch>
        </p:blipFill>
        <p:spPr bwMode="auto">
          <a:xfrm>
            <a:off x="4857752" y="1928802"/>
            <a:ext cx="4119571" cy="4119572"/>
          </a:xfrm>
          <a:prstGeom prst="rect">
            <a:avLst/>
          </a:prstGeom>
          <a:noFill/>
        </p:spPr>
      </p:pic>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a:spLocks noChangeArrowheads="1"/>
          </p:cNvSpPr>
          <p:nvPr/>
        </p:nvSpPr>
        <p:spPr bwMode="auto">
          <a:xfrm>
            <a:off x="428596" y="3071810"/>
            <a:ext cx="8229600" cy="1143000"/>
          </a:xfrm>
          <a:prstGeom prst="rect">
            <a:avLst/>
          </a:prstGeom>
          <a:noFill/>
          <a:ln w="9525" cap="flat">
            <a:noFill/>
            <a:round/>
            <a:headEnd/>
            <a:tailEnd/>
          </a:ln>
          <a:effectLst/>
        </p:spPr>
        <p:txBody>
          <a:bodyPr anchor="ctr"/>
          <a:lstStyle/>
          <a:p>
            <a:pPr algn="ctr">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400" b="1" dirty="0" smtClean="0">
                <a:solidFill>
                  <a:srgbClr val="006600"/>
                </a:solidFill>
                <a:latin typeface="Bahnschrift Light" pitchFamily="32" charset="0"/>
                <a:ea typeface="Microsoft YaHei" charset="-122"/>
              </a:rPr>
              <a:t>Thank You</a:t>
            </a:r>
            <a:endParaRPr lang="en-US" sz="4400" b="1" dirty="0">
              <a:solidFill>
                <a:srgbClr val="006600"/>
              </a:solidFill>
              <a:latin typeface="Bahnschrift Light" pitchFamily="32" charset="0"/>
              <a:ea typeface="Microsoft YaHei"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5400" dirty="0" smtClean="0">
                <a:solidFill>
                  <a:srgbClr val="C3D69B"/>
                </a:solidFill>
                <a:latin typeface="Bahnschrift Light" pitchFamily="32" charset="0"/>
              </a:rPr>
              <a:t>Greenhouses Gases</a:t>
            </a:r>
            <a:endParaRPr lang="en-IN" sz="5400" dirty="0">
              <a:solidFill>
                <a:srgbClr val="C3D69B"/>
              </a:solidFill>
              <a:latin typeface="Bahnschrift Light" pitchFamily="32" charset="0"/>
            </a:endParaRPr>
          </a:p>
        </p:txBody>
      </p:sp>
      <p:sp>
        <p:nvSpPr>
          <p:cNvPr id="8194" name="Text Box 2"/>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600">
                <a:solidFill>
                  <a:srgbClr val="EBF1DE"/>
                </a:solidFill>
              </a:rPr>
              <a:t>12/03/19</a:t>
            </a:r>
          </a:p>
        </p:txBody>
      </p:sp>
      <p:sp>
        <p:nvSpPr>
          <p:cNvPr id="8196" name="Text Box 4"/>
          <p:cNvSpPr txBox="1">
            <a:spLocks noChangeArrowheads="1"/>
          </p:cNvSpPr>
          <p:nvPr/>
        </p:nvSpPr>
        <p:spPr bwMode="auto">
          <a:xfrm>
            <a:off x="7215188" y="3359150"/>
            <a:ext cx="181822" cy="833178"/>
          </a:xfrm>
          <a:prstGeom prst="rect">
            <a:avLst/>
          </a:prstGeom>
          <a:noFill/>
          <a:ln w="9525" cap="flat">
            <a:noFill/>
            <a:round/>
            <a:headEnd/>
            <a:tailEnd/>
          </a:ln>
          <a:effectLst/>
        </p:spPr>
        <p:txBody>
          <a:bodyPr wrap="none" lIns="90000" tIns="46800" rIns="90000" bIns="46800">
            <a:spAutoFit/>
          </a:bodyP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p:txBody>
      </p:sp>
      <p:sp>
        <p:nvSpPr>
          <p:cNvPr id="8198" name="Text Box 6"/>
          <p:cNvSpPr txBox="1">
            <a:spLocks noChangeArrowheads="1"/>
          </p:cNvSpPr>
          <p:nvPr/>
        </p:nvSpPr>
        <p:spPr bwMode="auto">
          <a:xfrm>
            <a:off x="357159" y="1584324"/>
            <a:ext cx="4714907" cy="4559319"/>
          </a:xfrm>
          <a:prstGeom prst="rect">
            <a:avLst/>
          </a:prstGeom>
          <a:noFill/>
          <a:ln w="9525" cap="flat">
            <a:noFill/>
            <a:round/>
            <a:headEnd/>
            <a:tailEnd/>
          </a:ln>
          <a:effectLst/>
        </p:spPr>
        <p:txBody>
          <a:bodyPr lIns="90000" tIns="45000" rIns="90000" bIns="45000"/>
          <a:lstStyle/>
          <a:p>
            <a:pPr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2400" b="1" dirty="0" smtClean="0">
                <a:solidFill>
                  <a:srgbClr val="000000"/>
                </a:solidFill>
                <a:latin typeface="Bahnschrift" pitchFamily="32" charset="0"/>
              </a:rPr>
              <a:t>Some common greenhouse gases</a:t>
            </a:r>
            <a:endParaRPr lang="en-IN" sz="2000" dirty="0">
              <a:solidFill>
                <a:srgbClr val="000000"/>
              </a:solidFill>
              <a:latin typeface="Bahnschrift" pitchFamily="32" charset="0"/>
            </a:endParaRPr>
          </a:p>
          <a:p>
            <a:pPr marL="342900" indent="-342900" algn="jus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2000" dirty="0" smtClean="0">
                <a:solidFill>
                  <a:srgbClr val="000000"/>
                </a:solidFill>
                <a:latin typeface="Bahnschrift" pitchFamily="32" charset="0"/>
              </a:rPr>
              <a:t>Carbon dioxide</a:t>
            </a:r>
          </a:p>
          <a:p>
            <a:pPr marL="342900" indent="-342900" algn="jus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2000" dirty="0" smtClean="0">
                <a:solidFill>
                  <a:srgbClr val="000000"/>
                </a:solidFill>
                <a:latin typeface="Bahnschrift" pitchFamily="32" charset="0"/>
              </a:rPr>
              <a:t>Methane</a:t>
            </a:r>
          </a:p>
          <a:p>
            <a:pPr marL="342900" indent="-342900" algn="jus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2000" dirty="0" smtClean="0">
                <a:solidFill>
                  <a:srgbClr val="000000"/>
                </a:solidFill>
                <a:latin typeface="Bahnschrift" pitchFamily="32" charset="0"/>
              </a:rPr>
              <a:t>Nitrous oxide</a:t>
            </a:r>
          </a:p>
          <a:p>
            <a:pPr marL="342900" indent="-342900" algn="jus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2000" dirty="0" err="1" smtClean="0">
                <a:solidFill>
                  <a:srgbClr val="000000"/>
                </a:solidFill>
                <a:latin typeface="Bahnschrift" pitchFamily="32" charset="0"/>
              </a:rPr>
              <a:t>Chlorofluoro</a:t>
            </a:r>
            <a:r>
              <a:rPr lang="en-IN" sz="2000" dirty="0" smtClean="0">
                <a:solidFill>
                  <a:srgbClr val="000000"/>
                </a:solidFill>
                <a:latin typeface="Bahnschrift" pitchFamily="32" charset="0"/>
              </a:rPr>
              <a:t> carbons</a:t>
            </a:r>
          </a:p>
          <a:p>
            <a:pPr marL="342900" indent="-342900"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IN" sz="2000" b="1" dirty="0" smtClean="0">
              <a:solidFill>
                <a:srgbClr val="000000"/>
              </a:solidFill>
              <a:latin typeface="Bahnschrift" pitchFamily="32" charset="0"/>
            </a:endParaRPr>
          </a:p>
          <a:p>
            <a:pPr marL="342900" indent="-342900" algn="jus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2000" b="1" dirty="0" smtClean="0">
                <a:solidFill>
                  <a:srgbClr val="000000"/>
                </a:solidFill>
                <a:latin typeface="Bahnschrift" pitchFamily="32" charset="0"/>
              </a:rPr>
              <a:t>Causes of greenhouse gases</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Fossil-fuel burning</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Industrial processes</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Deforestation	</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Livestock</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Biomass burning  </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000" dirty="0" smtClean="0">
                <a:solidFill>
                  <a:srgbClr val="000000"/>
                </a:solidFill>
                <a:latin typeface="Bahnschrift" pitchFamily="32" charset="0"/>
              </a:rPr>
              <a:t>Coal mining </a:t>
            </a:r>
          </a:p>
        </p:txBody>
      </p:sp>
      <p:pic>
        <p:nvPicPr>
          <p:cNvPr id="9" name="Picture 3"/>
          <p:cNvPicPr>
            <a:picLocks noChangeAspect="1" noChangeArrowheads="1"/>
          </p:cNvPicPr>
          <p:nvPr/>
        </p:nvPicPr>
        <p:blipFill>
          <a:blip r:embed="rId3" cstate="print"/>
          <a:srcRect/>
          <a:stretch>
            <a:fillRect/>
          </a:stretch>
        </p:blipFill>
        <p:spPr bwMode="auto">
          <a:xfrm>
            <a:off x="5214942" y="2500306"/>
            <a:ext cx="3748078" cy="2629249"/>
          </a:xfrm>
          <a:prstGeom prst="rect">
            <a:avLst/>
          </a:prstGeom>
          <a:noFill/>
          <a:ln w="9525" cap="flat">
            <a:noFill/>
            <a:round/>
            <a:headEnd/>
            <a:tailEnd/>
          </a:ln>
          <a:effectLst/>
        </p:spPr>
      </p:pic>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2"/>
          <p:cNvPicPr/>
          <p:nvPr/>
        </p:nvPicPr>
        <p:blipFill>
          <a:blip r:embed="rId2" cstate="print"/>
          <a:stretch/>
        </p:blipFill>
        <p:spPr>
          <a:xfrm>
            <a:off x="4357686" y="3714752"/>
            <a:ext cx="4643470" cy="2428892"/>
          </a:xfrm>
          <a:prstGeom prst="rect">
            <a:avLst/>
          </a:prstGeom>
          <a:ln>
            <a:noFill/>
          </a:ln>
        </p:spPr>
      </p:pic>
      <p:sp>
        <p:nvSpPr>
          <p:cNvPr id="4"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4000" b="1" dirty="0" smtClean="0">
                <a:solidFill>
                  <a:srgbClr val="C3D69B"/>
                </a:solidFill>
                <a:latin typeface="Bahnschrift Light" pitchFamily="32" charset="0"/>
              </a:rPr>
              <a:t>Global Warming Potential (GWP)</a:t>
            </a:r>
          </a:p>
        </p:txBody>
      </p:sp>
      <p:pic>
        <p:nvPicPr>
          <p:cNvPr id="79874" name="Picture 2" descr="Current Greenhouse Gas Concentrations"/>
          <p:cNvPicPr>
            <a:picLocks noChangeAspect="1" noChangeArrowheads="1"/>
          </p:cNvPicPr>
          <p:nvPr/>
        </p:nvPicPr>
        <p:blipFill>
          <a:blip r:embed="rId3" cstate="print"/>
          <a:srcRect/>
          <a:stretch>
            <a:fillRect/>
          </a:stretch>
        </p:blipFill>
        <p:spPr bwMode="auto">
          <a:xfrm>
            <a:off x="3428992" y="1785926"/>
            <a:ext cx="2071702" cy="1177103"/>
          </a:xfrm>
          <a:prstGeom prst="rect">
            <a:avLst/>
          </a:prstGeom>
          <a:noFill/>
        </p:spPr>
      </p:pic>
      <p:sp>
        <p:nvSpPr>
          <p:cNvPr id="5" name="Rectangle 4"/>
          <p:cNvSpPr/>
          <p:nvPr/>
        </p:nvSpPr>
        <p:spPr>
          <a:xfrm>
            <a:off x="285720" y="3000372"/>
            <a:ext cx="4000528" cy="2862322"/>
          </a:xfrm>
          <a:prstGeom prst="rect">
            <a:avLst/>
          </a:prstGeom>
        </p:spPr>
        <p:txBody>
          <a:bodyPr wrap="square">
            <a:spAutoFit/>
          </a:bodyPr>
          <a:lstStyle/>
          <a:p>
            <a:r>
              <a:rPr lang="en-US" dirty="0" smtClean="0">
                <a:solidFill>
                  <a:schemeClr val="accent1">
                    <a:lumMod val="50000"/>
                  </a:schemeClr>
                </a:solidFill>
              </a:rPr>
              <a:t>Where,</a:t>
            </a:r>
          </a:p>
          <a:p>
            <a:r>
              <a:rPr lang="en-US" dirty="0" err="1" smtClean="0">
                <a:solidFill>
                  <a:schemeClr val="accent1">
                    <a:lumMod val="50000"/>
                  </a:schemeClr>
                </a:solidFill>
              </a:rPr>
              <a:t>a</a:t>
            </a:r>
            <a:r>
              <a:rPr lang="en-US" baseline="-25000" dirty="0" err="1" smtClean="0">
                <a:solidFill>
                  <a:schemeClr val="accent1">
                    <a:lumMod val="50000"/>
                  </a:schemeClr>
                </a:solidFill>
              </a:rPr>
              <a:t>i</a:t>
            </a:r>
            <a:r>
              <a:rPr lang="en-US" dirty="0" smtClean="0">
                <a:solidFill>
                  <a:schemeClr val="accent1">
                    <a:lumMod val="50000"/>
                  </a:schemeClr>
                </a:solidFill>
              </a:rPr>
              <a:t> is the instantaneous </a:t>
            </a:r>
            <a:r>
              <a:rPr lang="en-US" dirty="0" err="1" smtClean="0">
                <a:solidFill>
                  <a:schemeClr val="accent1">
                    <a:lumMod val="50000"/>
                  </a:schemeClr>
                </a:solidFill>
              </a:rPr>
              <a:t>radiative</a:t>
            </a:r>
            <a:r>
              <a:rPr lang="en-US" dirty="0" smtClean="0">
                <a:solidFill>
                  <a:schemeClr val="accent1">
                    <a:lumMod val="50000"/>
                  </a:schemeClr>
                </a:solidFill>
              </a:rPr>
              <a:t> forcing due to the release of a unit mass of trace gas, </a:t>
            </a:r>
            <a:r>
              <a:rPr lang="en-US" dirty="0" err="1" smtClean="0">
                <a:solidFill>
                  <a:schemeClr val="accent1">
                    <a:lumMod val="50000"/>
                  </a:schemeClr>
                </a:solidFill>
              </a:rPr>
              <a:t>i</a:t>
            </a:r>
            <a:r>
              <a:rPr lang="en-US" dirty="0" smtClean="0">
                <a:solidFill>
                  <a:schemeClr val="accent1">
                    <a:lumMod val="50000"/>
                  </a:schemeClr>
                </a:solidFill>
              </a:rPr>
              <a:t>, into the atmosphere, at time TR, </a:t>
            </a:r>
            <a:r>
              <a:rPr lang="en-US" dirty="0" err="1" smtClean="0">
                <a:solidFill>
                  <a:schemeClr val="accent1">
                    <a:lumMod val="50000"/>
                  </a:schemeClr>
                </a:solidFill>
              </a:rPr>
              <a:t>C</a:t>
            </a:r>
            <a:r>
              <a:rPr lang="en-US" baseline="-25000" dirty="0" err="1" smtClean="0">
                <a:solidFill>
                  <a:schemeClr val="accent1">
                    <a:lumMod val="50000"/>
                  </a:schemeClr>
                </a:solidFill>
              </a:rPr>
              <a:t>i</a:t>
            </a:r>
            <a:r>
              <a:rPr lang="en-US" dirty="0" smtClean="0">
                <a:solidFill>
                  <a:schemeClr val="accent1">
                    <a:lumMod val="50000"/>
                  </a:schemeClr>
                </a:solidFill>
              </a:rPr>
              <a:t> is the amount of that unit mass remaining in the atmosphere at time, t, after its release and TH is TR plus the time horizon over which the calculation is performed</a:t>
            </a:r>
            <a:endParaRPr lang="en-US" dirty="0">
              <a:solidFill>
                <a:schemeClr val="accent1">
                  <a:lumMod val="50000"/>
                </a:schemeClr>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5400" dirty="0" smtClean="0">
                <a:solidFill>
                  <a:srgbClr val="C3D69B"/>
                </a:solidFill>
                <a:latin typeface="Bahnschrift Light" pitchFamily="32" charset="0"/>
              </a:rPr>
              <a:t>Effects of CO</a:t>
            </a:r>
            <a:r>
              <a:rPr lang="en-IN" sz="5400" baseline="-25000" dirty="0" smtClean="0">
                <a:solidFill>
                  <a:srgbClr val="C3D69B"/>
                </a:solidFill>
                <a:latin typeface="Bahnschrift Light" pitchFamily="32" charset="0"/>
              </a:rPr>
              <a:t>2</a:t>
            </a:r>
            <a:r>
              <a:rPr lang="en-IN" sz="5400" dirty="0" smtClean="0">
                <a:solidFill>
                  <a:srgbClr val="C3D69B"/>
                </a:solidFill>
                <a:latin typeface="Bahnschrift Light" pitchFamily="32" charset="0"/>
              </a:rPr>
              <a:t> increase</a:t>
            </a:r>
          </a:p>
        </p:txBody>
      </p:sp>
      <p:sp>
        <p:nvSpPr>
          <p:cNvPr id="8194" name="Text Box 2"/>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600">
                <a:solidFill>
                  <a:srgbClr val="EBF1DE"/>
                </a:solidFill>
              </a:rPr>
              <a:t>12/03/19</a:t>
            </a:r>
          </a:p>
        </p:txBody>
      </p:sp>
      <p:sp>
        <p:nvSpPr>
          <p:cNvPr id="8196" name="Text Box 4"/>
          <p:cNvSpPr txBox="1">
            <a:spLocks noChangeArrowheads="1"/>
          </p:cNvSpPr>
          <p:nvPr/>
        </p:nvSpPr>
        <p:spPr bwMode="auto">
          <a:xfrm>
            <a:off x="7215188" y="3359150"/>
            <a:ext cx="181822" cy="833178"/>
          </a:xfrm>
          <a:prstGeom prst="rect">
            <a:avLst/>
          </a:prstGeom>
          <a:noFill/>
          <a:ln w="9525" cap="flat">
            <a:noFill/>
            <a:round/>
            <a:headEnd/>
            <a:tailEnd/>
          </a:ln>
          <a:effectLst/>
        </p:spPr>
        <p:txBody>
          <a:bodyPr wrap="none" lIns="90000" tIns="46800" rIns="90000" bIns="46800">
            <a:spAutoFit/>
          </a:bodyP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p:txBody>
      </p:sp>
      <p:sp>
        <p:nvSpPr>
          <p:cNvPr id="8198" name="Text Box 6"/>
          <p:cNvSpPr txBox="1">
            <a:spLocks noChangeArrowheads="1"/>
          </p:cNvSpPr>
          <p:nvPr/>
        </p:nvSpPr>
        <p:spPr bwMode="auto">
          <a:xfrm>
            <a:off x="357159" y="1584324"/>
            <a:ext cx="8286807" cy="4559319"/>
          </a:xfrm>
          <a:prstGeom prst="rect">
            <a:avLst/>
          </a:prstGeom>
          <a:noFill/>
          <a:ln w="9525" cap="flat">
            <a:noFill/>
            <a:round/>
            <a:headEnd/>
            <a:tailEnd/>
          </a:ln>
          <a:effectLst/>
        </p:spPr>
        <p:txBody>
          <a:bodyPr lIns="90000" tIns="45000" rIns="90000" bIns="45000"/>
          <a:lstStyle/>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Air and the Earth’s surface may grow warmer.</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The stratosphere may become cooler.</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Temperate and polar regions may become warmer leading to the reduction in the ice cover of the earth.</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Rainfall may be higher than what it is present in the temperate regions.</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800" dirty="0" smtClean="0">
                <a:solidFill>
                  <a:srgbClr val="000000"/>
                </a:solidFill>
                <a:latin typeface="Bahnschrift" pitchFamily="32" charset="0"/>
              </a:rPr>
              <a:t>The greater amount of evaporation due to excess warmth .</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CustomShape 1"/>
          <p:cNvSpPr/>
          <p:nvPr/>
        </p:nvSpPr>
        <p:spPr>
          <a:xfrm>
            <a:off x="155520" y="-144360"/>
            <a:ext cx="304920" cy="304560"/>
          </a:xfrm>
          <a:prstGeom prst="rect">
            <a:avLst/>
          </a:prstGeom>
          <a:noFill/>
          <a:ln>
            <a:noFill/>
          </a:ln>
        </p:spPr>
        <p:style>
          <a:lnRef idx="0">
            <a:scrgbClr r="0" g="0" b="0"/>
          </a:lnRef>
          <a:fillRef idx="0">
            <a:scrgbClr r="0" g="0" b="0"/>
          </a:fillRef>
          <a:effectRef idx="0">
            <a:scrgbClr r="0" g="0" b="0"/>
          </a:effectRef>
          <a:fontRef idx="minor"/>
        </p:style>
      </p:sp>
      <p:pic>
        <p:nvPicPr>
          <p:cNvPr id="64" name="Picture 3"/>
          <p:cNvPicPr/>
          <p:nvPr/>
        </p:nvPicPr>
        <p:blipFill>
          <a:blip r:embed="rId2" cstate="print"/>
          <a:stretch/>
        </p:blipFill>
        <p:spPr>
          <a:xfrm>
            <a:off x="1428728" y="1500174"/>
            <a:ext cx="5857916" cy="4643470"/>
          </a:xfrm>
          <a:prstGeom prst="rect">
            <a:avLst/>
          </a:prstGeom>
          <a:ln>
            <a:noFill/>
          </a:ln>
        </p:spPr>
      </p:pic>
      <p:sp>
        <p:nvSpPr>
          <p:cNvPr id="5"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4000" b="1" dirty="0" smtClean="0">
                <a:solidFill>
                  <a:srgbClr val="C3D69B"/>
                </a:solidFill>
                <a:latin typeface="Bahnschrift Light" pitchFamily="32" charset="0"/>
              </a:rPr>
              <a:t>Emission of Greenhouses Gases</a:t>
            </a:r>
            <a:endParaRPr lang="en-IN" sz="4000" b="1" dirty="0">
              <a:solidFill>
                <a:srgbClr val="C3D69B"/>
              </a:solidFill>
              <a:latin typeface="Bahnschrift Light" pitchFamily="32"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Picture 2"/>
          <p:cNvPicPr/>
          <p:nvPr/>
        </p:nvPicPr>
        <p:blipFill>
          <a:blip r:embed="rId2" cstate="print"/>
          <a:stretch/>
        </p:blipFill>
        <p:spPr>
          <a:xfrm>
            <a:off x="928662" y="1500174"/>
            <a:ext cx="7429552" cy="4714908"/>
          </a:xfrm>
          <a:prstGeom prst="rect">
            <a:avLst/>
          </a:prstGeom>
          <a:ln>
            <a:noFill/>
          </a:ln>
        </p:spPr>
      </p:pic>
      <p:sp>
        <p:nvSpPr>
          <p:cNvPr id="3" name="Text Box 1"/>
          <p:cNvSpPr txBox="1">
            <a:spLocks noChangeArrowheads="1"/>
          </p:cNvSpPr>
          <p:nvPr/>
        </p:nvSpPr>
        <p:spPr bwMode="auto">
          <a:xfrm>
            <a:off x="457200" y="274638"/>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4000" b="1" dirty="0" smtClean="0">
                <a:solidFill>
                  <a:srgbClr val="C3D69B"/>
                </a:solidFill>
                <a:latin typeface="Bahnschrift Light" pitchFamily="32" charset="0"/>
              </a:rPr>
              <a:t>Emission of Greenhouses Gases</a:t>
            </a:r>
            <a:endParaRPr lang="en-IN" sz="4000" b="1" dirty="0">
              <a:solidFill>
                <a:srgbClr val="C3D69B"/>
              </a:solidFill>
              <a:latin typeface="Bahnschrift Light" pitchFamily="32"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457200" y="142852"/>
            <a:ext cx="8229600" cy="1143000"/>
          </a:xfrm>
          <a:prstGeom prst="rect">
            <a:avLst/>
          </a:prstGeom>
          <a:noFill/>
          <a:ln w="9525" cap="flat">
            <a:noFill/>
            <a:round/>
            <a:headEnd/>
            <a:tailEnd/>
          </a:ln>
          <a:effectLst/>
        </p:spPr>
        <p:txBody>
          <a:bodyPr anchor="ct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4800" dirty="0" smtClean="0">
                <a:solidFill>
                  <a:srgbClr val="C3D69B"/>
                </a:solidFill>
                <a:latin typeface="Bahnschrift Light" pitchFamily="32" charset="0"/>
              </a:rPr>
              <a:t>Environmental Effects of Global warming</a:t>
            </a:r>
          </a:p>
        </p:txBody>
      </p:sp>
      <p:sp>
        <p:nvSpPr>
          <p:cNvPr id="8194" name="Text Box 2"/>
          <p:cNvSpPr txBox="1">
            <a:spLocks noChangeArrowheads="1"/>
          </p:cNvSpPr>
          <p:nvPr/>
        </p:nvSpPr>
        <p:spPr bwMode="auto">
          <a:xfrm>
            <a:off x="457200" y="6356350"/>
            <a:ext cx="2133600" cy="365125"/>
          </a:xfrm>
          <a:prstGeom prst="rect">
            <a:avLst/>
          </a:prstGeom>
          <a:noFill/>
          <a:ln w="9525" cap="flat">
            <a:noFill/>
            <a:round/>
            <a:headEnd/>
            <a:tailEnd/>
          </a:ln>
          <a:effectLst/>
        </p:spPr>
        <p:txBody>
          <a:bodyPr lIns="90000" tIns="46800" rIns="90000" bIns="46800" anchor="ctr"/>
          <a:lstStyle/>
          <a:p>
            <a:pPr eaLnBrk="1">
              <a:lnSpc>
                <a:spcPct val="93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sz="1600">
                <a:solidFill>
                  <a:srgbClr val="EBF1DE"/>
                </a:solidFill>
              </a:rPr>
              <a:t>12/03/19</a:t>
            </a:r>
          </a:p>
        </p:txBody>
      </p:sp>
      <p:sp>
        <p:nvSpPr>
          <p:cNvPr id="8196" name="Text Box 4"/>
          <p:cNvSpPr txBox="1">
            <a:spLocks noChangeArrowheads="1"/>
          </p:cNvSpPr>
          <p:nvPr/>
        </p:nvSpPr>
        <p:spPr bwMode="auto">
          <a:xfrm>
            <a:off x="7215188" y="3359150"/>
            <a:ext cx="181822" cy="833178"/>
          </a:xfrm>
          <a:prstGeom prst="rect">
            <a:avLst/>
          </a:prstGeom>
          <a:noFill/>
          <a:ln w="9525" cap="flat">
            <a:noFill/>
            <a:round/>
            <a:headEnd/>
            <a:tailEnd/>
          </a:ln>
          <a:effectLst/>
        </p:spPr>
        <p:txBody>
          <a:bodyPr wrap="none" lIns="90000" tIns="46800" rIns="90000" bIns="46800">
            <a:spAutoFit/>
          </a:bodyPr>
          <a:lstStyle/>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a:p>
            <a:pPr eaLnBrk="1" hangingPunct="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sz="2400">
              <a:solidFill>
                <a:srgbClr val="000000"/>
              </a:solidFill>
              <a:latin typeface="Calibri" pitchFamily="32" charset="0"/>
            </a:endParaRPr>
          </a:p>
        </p:txBody>
      </p:sp>
      <p:sp>
        <p:nvSpPr>
          <p:cNvPr id="8198" name="Text Box 6"/>
          <p:cNvSpPr txBox="1">
            <a:spLocks noChangeArrowheads="1"/>
          </p:cNvSpPr>
          <p:nvPr/>
        </p:nvSpPr>
        <p:spPr bwMode="auto">
          <a:xfrm>
            <a:off x="357159" y="1584324"/>
            <a:ext cx="3214709" cy="4559319"/>
          </a:xfrm>
          <a:prstGeom prst="rect">
            <a:avLst/>
          </a:prstGeom>
          <a:noFill/>
          <a:ln w="9525" cap="flat">
            <a:noFill/>
            <a:round/>
            <a:headEnd/>
            <a:tailEnd/>
          </a:ln>
          <a:effectLst/>
        </p:spPr>
        <p:txBody>
          <a:bodyPr lIns="90000" tIns="45000" rIns="90000" bIns="45000"/>
          <a:lstStyle/>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400" dirty="0" smtClean="0">
                <a:solidFill>
                  <a:srgbClr val="000000"/>
                </a:solidFill>
                <a:latin typeface="Bahnschrift" pitchFamily="32" charset="0"/>
              </a:rPr>
              <a:t>Climate change</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400" dirty="0" smtClean="0">
                <a:solidFill>
                  <a:srgbClr val="000000"/>
                </a:solidFill>
                <a:latin typeface="Bahnschrift" pitchFamily="32" charset="0"/>
              </a:rPr>
              <a:t>Rise in sea level </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400" dirty="0" smtClean="0">
                <a:solidFill>
                  <a:srgbClr val="000000"/>
                </a:solidFill>
                <a:latin typeface="Bahnschrift" pitchFamily="32" charset="0"/>
              </a:rPr>
              <a:t>Reduced agricultural production </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400" dirty="0" smtClean="0">
                <a:solidFill>
                  <a:srgbClr val="000000"/>
                </a:solidFill>
                <a:latin typeface="Bahnschrift" pitchFamily="32" charset="0"/>
              </a:rPr>
              <a:t>Storms </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400" dirty="0" smtClean="0">
                <a:solidFill>
                  <a:srgbClr val="000000"/>
                </a:solidFill>
                <a:latin typeface="Bahnschrift" pitchFamily="32" charset="0"/>
              </a:rPr>
              <a:t>Adverse effects on human health </a:t>
            </a:r>
          </a:p>
          <a:p>
            <a:pPr marL="457200" indent="-457200" algn="just">
              <a:buFont typeface="+mj-lt"/>
              <a:buAutoNum type="arabicPeriod"/>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sz="2400" dirty="0" smtClean="0">
                <a:solidFill>
                  <a:srgbClr val="000000"/>
                </a:solidFill>
                <a:latin typeface="Bahnschrift" pitchFamily="32" charset="0"/>
              </a:rPr>
              <a:t>Loss of ecosystems and biodiversity</a:t>
            </a:r>
          </a:p>
        </p:txBody>
      </p:sp>
      <p:pic>
        <p:nvPicPr>
          <p:cNvPr id="31746" name="Picture 2" descr="Ice age study delivers blow to global-warming skeptics - CSMonitor.com"/>
          <p:cNvPicPr>
            <a:picLocks noChangeAspect="1" noChangeArrowheads="1"/>
          </p:cNvPicPr>
          <p:nvPr/>
        </p:nvPicPr>
        <p:blipFill>
          <a:blip r:embed="rId3" cstate="print"/>
          <a:srcRect/>
          <a:stretch>
            <a:fillRect/>
          </a:stretch>
        </p:blipFill>
        <p:spPr bwMode="auto">
          <a:xfrm>
            <a:off x="3786151" y="1500174"/>
            <a:ext cx="5357849" cy="3571900"/>
          </a:xfrm>
          <a:prstGeom prst="rect">
            <a:avLst/>
          </a:prstGeom>
          <a:noFill/>
        </p:spPr>
      </p:pic>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Bahnschrift Light"/>
        <a:ea typeface="Microsoft YaHei"/>
        <a:cs typeface=""/>
      </a:majorFont>
      <a:minorFont>
        <a:latin typeface="Bahnschrift"/>
        <a:ea typeface="Microsoft YaHei"/>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Bahnschrift Light"/>
        <a:ea typeface="Microsoft YaHei"/>
        <a:cs typeface=""/>
      </a:majorFont>
      <a:minorFont>
        <a:latin typeface="Bahnschrift"/>
        <a:ea typeface="Microsoft YaHei"/>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Bahnschrift Light"/>
        <a:ea typeface="Microsoft YaHei"/>
        <a:cs typeface=""/>
      </a:majorFont>
      <a:minorFont>
        <a:latin typeface="Bahnschrift"/>
        <a:ea typeface="Microsoft YaHei"/>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2196</TotalTime>
  <Words>3249</Words>
  <Application>Microsoft Office PowerPoint</Application>
  <PresentationFormat>On-screen Show (4:3)</PresentationFormat>
  <Paragraphs>377</Paragraphs>
  <Slides>39</Slides>
  <Notes>30</Notes>
  <HiddenSlides>0</HiddenSlides>
  <MMClips>0</MMClips>
  <ScaleCrop>false</ScaleCrop>
  <HeadingPairs>
    <vt:vector size="6" baseType="variant">
      <vt:variant>
        <vt:lpstr>Theme</vt:lpstr>
      </vt:variant>
      <vt:variant>
        <vt:i4>3</vt:i4>
      </vt:variant>
      <vt:variant>
        <vt:lpstr>Embedded OLE Servers</vt:lpstr>
      </vt:variant>
      <vt:variant>
        <vt:i4>0</vt:i4>
      </vt:variant>
      <vt:variant>
        <vt:lpstr>Slide Titles</vt:lpstr>
      </vt:variant>
      <vt:variant>
        <vt:i4>39</vt:i4>
      </vt:variant>
    </vt:vector>
  </HeadingPairs>
  <TitlesOfParts>
    <vt:vector size="42" baseType="lpstr">
      <vt:lpstr>Office Theme</vt:lpstr>
      <vt:lpstr>Office Theme</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Azure</dc:creator>
  <cp:lastModifiedBy>Prasenjit Adak</cp:lastModifiedBy>
  <cp:revision>353</cp:revision>
  <cp:lastPrinted>1601-01-01T00:00:00Z</cp:lastPrinted>
  <dcterms:created xsi:type="dcterms:W3CDTF">2019-01-10T05:05:48Z</dcterms:created>
  <dcterms:modified xsi:type="dcterms:W3CDTF">2023-04-27T08:02:23Z</dcterms:modified>
</cp:coreProperties>
</file>

<file path=docProps/thumbnail.jpeg>
</file>